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sldIdLst>
    <p:sldId id="256" r:id="rId2"/>
    <p:sldId id="303" r:id="rId3"/>
    <p:sldId id="257" r:id="rId4"/>
    <p:sldId id="301" r:id="rId5"/>
    <p:sldId id="278" r:id="rId6"/>
    <p:sldId id="263" r:id="rId7"/>
    <p:sldId id="259" r:id="rId8"/>
    <p:sldId id="260" r:id="rId9"/>
    <p:sldId id="261" r:id="rId10"/>
    <p:sldId id="262" r:id="rId11"/>
    <p:sldId id="305" r:id="rId12"/>
    <p:sldId id="280" r:id="rId13"/>
    <p:sldId id="281" r:id="rId14"/>
    <p:sldId id="267" r:id="rId15"/>
    <p:sldId id="268" r:id="rId16"/>
    <p:sldId id="269" r:id="rId17"/>
    <p:sldId id="270" r:id="rId18"/>
    <p:sldId id="311" r:id="rId19"/>
    <p:sldId id="271" r:id="rId20"/>
    <p:sldId id="264" r:id="rId21"/>
    <p:sldId id="290" r:id="rId22"/>
    <p:sldId id="272" r:id="rId23"/>
    <p:sldId id="287" r:id="rId24"/>
    <p:sldId id="297" r:id="rId25"/>
    <p:sldId id="306" r:id="rId26"/>
    <p:sldId id="274" r:id="rId27"/>
    <p:sldId id="294" r:id="rId28"/>
    <p:sldId id="310" r:id="rId29"/>
    <p:sldId id="293" r:id="rId30"/>
    <p:sldId id="307" r:id="rId31"/>
    <p:sldId id="292" r:id="rId32"/>
    <p:sldId id="296" r:id="rId33"/>
    <p:sldId id="275" r:id="rId34"/>
    <p:sldId id="295" r:id="rId35"/>
    <p:sldId id="265" r:id="rId36"/>
    <p:sldId id="266" r:id="rId37"/>
    <p:sldId id="298" r:id="rId38"/>
    <p:sldId id="308" r:id="rId39"/>
    <p:sldId id="309" r:id="rId40"/>
    <p:sldId id="302" r:id="rId41"/>
    <p:sldId id="282" r:id="rId42"/>
  </p:sldIdLst>
  <p:sldSz cx="12192000" cy="6858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SGfuX3BliaYPnDBbY2F+nc8Yqs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van Haastert" initials="" lastIdx="1" clrIdx="0"/>
  <p:cmAuthor id="1" name="Hilde van Werven" initials="HvW" lastIdx="107" clrIdx="1">
    <p:extLst>
      <p:ext uri="{19B8F6BF-5375-455C-9EA6-DF929625EA0E}">
        <p15:presenceInfo xmlns:p15="http://schemas.microsoft.com/office/powerpoint/2012/main" userId="81a4b56ef444cf25" providerId="Windows Live"/>
      </p:ext>
    </p:extLst>
  </p:cmAuthor>
  <p:cmAuthor id="2" name="Gastgebruiker" initials="Ga" lastIdx="1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0FC4A3-BC80-49CF-AB3A-E98395645A43}" v="27" dt="2021-11-11T12:56:16.81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23" autoAdjust="0"/>
    <p:restoredTop sz="95546" autoAdjust="0"/>
  </p:normalViewPr>
  <p:slideViewPr>
    <p:cSldViewPr snapToGrid="0">
      <p:cViewPr varScale="1">
        <p:scale>
          <a:sx n="122" d="100"/>
          <a:sy n="122" d="100"/>
        </p:scale>
        <p:origin x="75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37" name="Google Shape;137;p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37" name="Google Shape;137;p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306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00" name="Google Shape;100;p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5059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2875" y="768350"/>
            <a:ext cx="6818313" cy="38369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398451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76" name="Google Shape;176;p1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0927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84" name="Google Shape;184;p1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8168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93" name="Google Shape;193;p1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4762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202" name="Google Shape;202;p1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6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202" name="Google Shape;202;p1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7512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213" name="Google Shape;213;p1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308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r>
              <a:rPr lang="nl-NL" dirty="0"/>
              <a:t>Introductie</a:t>
            </a:r>
          </a:p>
          <a:p>
            <a:pPr marL="0" indent="0">
              <a:buNone/>
            </a:pPr>
            <a:endParaRPr lang="nl-NL" dirty="0"/>
          </a:p>
          <a:p>
            <a:pPr marL="0" indent="0" defTabSz="990752">
              <a:buNone/>
              <a:defRPr/>
            </a:pPr>
            <a:r>
              <a:rPr lang="nl-NL" dirty="0"/>
              <a:t>Introductie over de campagne én gastdocent even voorstellen. Kennen de leerlingen oranje aangelichte gebouwen in hun stad?</a:t>
            </a:r>
          </a:p>
          <a:p>
            <a:pPr marL="0" indent="0" defTabSz="990752">
              <a:buNone/>
              <a:defRPr/>
            </a:pPr>
            <a:r>
              <a:rPr lang="nl-NL" dirty="0"/>
              <a:t>Geef duidelijk het doel aan van deze les. </a:t>
            </a:r>
          </a:p>
          <a:p>
            <a:pPr marL="0" indent="0">
              <a:buNone/>
            </a:pPr>
            <a:endParaRPr lang="nl-NL" dirty="0"/>
          </a:p>
        </p:txBody>
      </p:sp>
      <p:sp>
        <p:nvSpPr>
          <p:cNvPr id="110" name="Google Shape;110;p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8884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53" name="Google Shape;153;p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91" name="Google Shape;91;p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201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224" name="Google Shape;224;p1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6369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lang="nl-NL" dirty="0"/>
          </a:p>
        </p:txBody>
      </p:sp>
      <p:sp>
        <p:nvSpPr>
          <p:cNvPr id="91" name="Google Shape;91;p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6272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2782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3009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3704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4646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540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91" name="Google Shape;91;p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37" name="Google Shape;137;p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825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3123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6585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244" name="Google Shape;244;p1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7115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dirty="0"/>
          </a:p>
        </p:txBody>
      </p:sp>
      <p:sp>
        <p:nvSpPr>
          <p:cNvPr id="163" name="Google Shape;163;p3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549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69" name="Google Shape;169;p1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62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1461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6703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238" name="Google Shape;238;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41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lang="nl-NL" dirty="0"/>
          </a:p>
        </p:txBody>
      </p:sp>
      <p:sp>
        <p:nvSpPr>
          <p:cNvPr id="110" name="Google Shape;110;p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6272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lang="nl-NL" dirty="0"/>
          </a:p>
        </p:txBody>
      </p:sp>
      <p:sp>
        <p:nvSpPr>
          <p:cNvPr id="110" name="Google Shape;110;p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3753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42875" y="768350"/>
            <a:ext cx="6818313" cy="38369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525257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00" name="Google Shape;100;p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3382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45" name="Google Shape;145;p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10" name="Google Shape;110;p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dirty="0"/>
          </a:p>
        </p:txBody>
      </p:sp>
      <p:sp>
        <p:nvSpPr>
          <p:cNvPr id="119" name="Google Shape;119;p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marL="0" indent="0">
              <a:buNone/>
            </a:pPr>
            <a:endParaRPr/>
          </a:p>
        </p:txBody>
      </p:sp>
      <p:sp>
        <p:nvSpPr>
          <p:cNvPr id="128" name="Google Shape;128;p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1"/>
        <p:cNvGrpSpPr/>
        <p:nvPr/>
      </p:nvGrpSpPr>
      <p:grpSpPr>
        <a:xfrm>
          <a:off x="0" y="0"/>
          <a:ext cx="0" cy="0"/>
          <a:chOff x="0" y="0"/>
          <a:chExt cx="0" cy="0"/>
        </a:xfrm>
      </p:grpSpPr>
      <p:sp>
        <p:nvSpPr>
          <p:cNvPr id="12" name="Google Shape;12;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7"/>
        <p:cNvGrpSpPr/>
        <p:nvPr/>
      </p:nvGrpSpPr>
      <p:grpSpPr>
        <a:xfrm>
          <a:off x="0" y="0"/>
          <a:ext cx="0" cy="0"/>
          <a:chOff x="0" y="0"/>
          <a:chExt cx="0" cy="0"/>
        </a:xfrm>
      </p:grpSpPr>
      <p:sp>
        <p:nvSpPr>
          <p:cNvPr id="18" name="Google Shape;1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23"/>
        <p:cNvGrpSpPr/>
        <p:nvPr/>
      </p:nvGrpSpPr>
      <p:grpSpPr>
        <a:xfrm>
          <a:off x="0" y="0"/>
          <a:ext cx="0" cy="0"/>
          <a:chOff x="0" y="0"/>
          <a:chExt cx="0" cy="0"/>
        </a:xfrm>
      </p:grpSpPr>
      <p:sp>
        <p:nvSpPr>
          <p:cNvPr id="24" name="Google Shape;24;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6"/>
        <p:cNvGrpSpPr/>
        <p:nvPr/>
      </p:nvGrpSpPr>
      <p:grpSpPr>
        <a:xfrm>
          <a:off x="0" y="0"/>
          <a:ext cx="0" cy="0"/>
          <a:chOff x="0" y="0"/>
          <a:chExt cx="0" cy="0"/>
        </a:xfrm>
      </p:grpSpPr>
      <p:sp>
        <p:nvSpPr>
          <p:cNvPr id="37" name="Google Shape;37;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50"/>
        <p:cNvGrpSpPr/>
        <p:nvPr/>
      </p:nvGrpSpPr>
      <p:grpSpPr>
        <a:xfrm>
          <a:off x="0" y="0"/>
          <a:ext cx="0" cy="0"/>
          <a:chOff x="0" y="0"/>
          <a:chExt cx="0" cy="0"/>
        </a:xfrm>
      </p:grpSpPr>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
          <p:cNvSpPr>
            <a:spLocks noGrp="1"/>
          </p:cNvSpPr>
          <p:nvPr>
            <p:ph type="pic" idx="2"/>
          </p:nvPr>
        </p:nvSpPr>
        <p:spPr>
          <a:xfrm>
            <a:off x="5183188" y="987425"/>
            <a:ext cx="6172200" cy="4873625"/>
          </a:xfrm>
          <a:prstGeom prst="rect">
            <a:avLst/>
          </a:prstGeom>
          <a:noFill/>
          <a:ln>
            <a:noFill/>
          </a:ln>
        </p:spPr>
      </p:sp>
      <p:sp>
        <p:nvSpPr>
          <p:cNvPr id="64" name="Google Shape;64;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sk9H_9EGZSw?feature=oembed"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4.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VNLxy-7u-PM?feature=oembed" TargetMode="Externa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fif"/><Relationship Id="rId7"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fif"/><Relationship Id="rId5" Type="http://schemas.openxmlformats.org/officeDocument/2006/relationships/image" Target="../media/image28.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01oa5BJtXFc?feature=oembed" TargetMode="Externa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8" Type="http://schemas.openxmlformats.org/officeDocument/2006/relationships/hyperlink" Target="https://www.kindertelefoon.nl/bellen" TargetMode="External"/><Relationship Id="rId13" Type="http://schemas.openxmlformats.org/officeDocument/2006/relationships/hyperlink" Target="https://www.youtube.com/watch?v=Bvoq-bw3mBc" TargetMode="External"/><Relationship Id="rId18" Type="http://schemas.openxmlformats.org/officeDocument/2006/relationships/hyperlink" Target="https://mensenrechten.nl/" TargetMode="External"/><Relationship Id="rId3" Type="http://schemas.openxmlformats.org/officeDocument/2006/relationships/hyperlink" Target="https://www.orangetheworld.nl/" TargetMode="External"/><Relationship Id="rId21" Type="http://schemas.openxmlformats.org/officeDocument/2006/relationships/image" Target="../media/image4.jpeg"/><Relationship Id="rId7" Type="http://schemas.openxmlformats.org/officeDocument/2006/relationships/hyperlink" Target="https://veiligthuis.nl/" TargetMode="External"/><Relationship Id="rId12" Type="http://schemas.openxmlformats.org/officeDocument/2006/relationships/hyperlink" Target="http://www.ripplefilm.nl/" TargetMode="External"/><Relationship Id="rId17" Type="http://schemas.openxmlformats.org/officeDocument/2006/relationships/hyperlink" Target="http://www.gaysite.nl/" TargetMode="External"/><Relationship Id="rId2" Type="http://schemas.openxmlformats.org/officeDocument/2006/relationships/notesSlide" Target="../notesSlides/notesSlide41.xml"/><Relationship Id="rId16" Type="http://schemas.openxmlformats.org/officeDocument/2006/relationships/hyperlink" Target="https://unsplash.com/images" TargetMode="External"/><Relationship Id="rId20" Type="http://schemas.openxmlformats.org/officeDocument/2006/relationships/hyperlink" Target="https://merelbarends.com/" TargetMode="External"/><Relationship Id="rId1" Type="http://schemas.openxmlformats.org/officeDocument/2006/relationships/slideLayout" Target="../slideLayouts/slideLayout4.xml"/><Relationship Id="rId6" Type="http://schemas.openxmlformats.org/officeDocument/2006/relationships/hyperlink" Target="https://www.vpro.nl/lees/specials/2021/lhbtqiaplus/lhbtqiaplus-meer-dan-een-afkorting.html" TargetMode="External"/><Relationship Id="rId11" Type="http://schemas.openxmlformats.org/officeDocument/2006/relationships/hyperlink" Target="https://www.emancipator.nl/" TargetMode="External"/><Relationship Id="rId5" Type="http://schemas.openxmlformats.org/officeDocument/2006/relationships/hyperlink" Target="https://www.zontanederland.nl/" TargetMode="External"/><Relationship Id="rId15" Type="http://schemas.openxmlformats.org/officeDocument/2006/relationships/hyperlink" Target="https://wibnet.nl/" TargetMode="External"/><Relationship Id="rId10" Type="http://schemas.openxmlformats.org/officeDocument/2006/relationships/hyperlink" Target="http://www.mashab.nl/" TargetMode="External"/><Relationship Id="rId19" Type="http://schemas.openxmlformats.org/officeDocument/2006/relationships/hyperlink" Target="https://www.oneworld.nl/kijkenluisteren/strip/" TargetMode="External"/><Relationship Id="rId4" Type="http://schemas.openxmlformats.org/officeDocument/2006/relationships/hyperlink" Target="https://www.soroptimist.nl/" TargetMode="External"/><Relationship Id="rId9" Type="http://schemas.openxmlformats.org/officeDocument/2006/relationships/hyperlink" Target="https://www.allesoke.nl/" TargetMode="External"/><Relationship Id="rId14" Type="http://schemas.openxmlformats.org/officeDocument/2006/relationships/hyperlink" Target="https://wol.jw.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8" name="Google Shape;88;p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141830" y="2644486"/>
            <a:ext cx="2205534" cy="2563568"/>
          </a:xfrm>
          <a:prstGeom prst="rect">
            <a:avLst/>
          </a:prstGeom>
          <a:noFill/>
          <a:ln>
            <a:noFill/>
          </a:ln>
        </p:spPr>
      </p:pic>
      <p:sp>
        <p:nvSpPr>
          <p:cNvPr id="84" name="Google Shape;84;p1"/>
          <p:cNvSpPr txBox="1">
            <a:spLocks noGrp="1"/>
          </p:cNvSpPr>
          <p:nvPr>
            <p:ph type="ctrTitle"/>
          </p:nvPr>
        </p:nvSpPr>
        <p:spPr>
          <a:xfrm>
            <a:off x="187761" y="2257551"/>
            <a:ext cx="11865694" cy="189569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nl-NL" b="1" dirty="0"/>
              <a:t>Geweld tegen vrouwen en meisjes: </a:t>
            </a:r>
            <a:br>
              <a:rPr lang="nl-NL" b="1" dirty="0"/>
            </a:br>
            <a:r>
              <a:rPr lang="nl-NL" b="1" dirty="0"/>
              <a:t>wat kun </a:t>
            </a:r>
            <a:r>
              <a:rPr lang="nl-NL" sz="8800" b="1" dirty="0"/>
              <a:t>jij</a:t>
            </a:r>
            <a:r>
              <a:rPr lang="nl-NL" b="1" dirty="0"/>
              <a:t> ertegen doen?</a:t>
            </a:r>
            <a:endParaRPr dirty="0"/>
          </a:p>
        </p:txBody>
      </p:sp>
      <p:sp>
        <p:nvSpPr>
          <p:cNvPr id="85" name="Google Shape;85;p1"/>
          <p:cNvSpPr txBox="1">
            <a:spLocks noGrp="1"/>
          </p:cNvSpPr>
          <p:nvPr>
            <p:ph type="subTitle" idx="1"/>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70000" lnSpcReduction="20000"/>
          </a:bodyPr>
          <a:lstStyle/>
          <a:p>
            <a:pPr marL="0" lvl="0" indent="0" rtl="0">
              <a:lnSpc>
                <a:spcPct val="90000"/>
              </a:lnSpc>
              <a:spcBef>
                <a:spcPts val="0"/>
              </a:spcBef>
              <a:spcAft>
                <a:spcPts val="0"/>
              </a:spcAft>
              <a:buClr>
                <a:schemeClr val="dk1"/>
              </a:buClr>
              <a:buSzPts val="3200"/>
              <a:buNone/>
            </a:pPr>
            <a:endParaRPr lang="nl-NL" sz="3200" b="1" dirty="0">
              <a:solidFill>
                <a:schemeClr val="bg1"/>
              </a:solidFill>
            </a:endParaRPr>
          </a:p>
          <a:p>
            <a:pPr marL="0" lvl="0" indent="0" rtl="0">
              <a:lnSpc>
                <a:spcPct val="90000"/>
              </a:lnSpc>
              <a:spcBef>
                <a:spcPts val="0"/>
              </a:spcBef>
              <a:spcAft>
                <a:spcPts val="0"/>
              </a:spcAft>
              <a:buClr>
                <a:schemeClr val="dk1"/>
              </a:buClr>
              <a:buSzPts val="3200"/>
              <a:buNone/>
            </a:pPr>
            <a:r>
              <a:rPr lang="nl-NL" sz="5700" b="1" dirty="0" err="1">
                <a:solidFill>
                  <a:schemeClr val="bg1"/>
                </a:solidFill>
              </a:rPr>
              <a:t>Let’s</a:t>
            </a:r>
            <a:r>
              <a:rPr lang="nl-NL" sz="5700" b="1" dirty="0">
                <a:solidFill>
                  <a:schemeClr val="bg1"/>
                </a:solidFill>
              </a:rPr>
              <a:t> “Orange </a:t>
            </a:r>
            <a:r>
              <a:rPr lang="nl-NL" sz="5700" b="1" dirty="0" err="1">
                <a:solidFill>
                  <a:schemeClr val="bg1"/>
                </a:solidFill>
              </a:rPr>
              <a:t>the</a:t>
            </a:r>
            <a:r>
              <a:rPr lang="nl-NL" sz="5700" b="1" dirty="0">
                <a:solidFill>
                  <a:schemeClr val="bg1"/>
                </a:solidFill>
              </a:rPr>
              <a:t> World”</a:t>
            </a:r>
            <a:endParaRPr sz="5700" b="1" dirty="0">
              <a:solidFill>
                <a:schemeClr val="bg1"/>
              </a:solidFill>
            </a:endParaRPr>
          </a:p>
        </p:txBody>
      </p:sp>
      <p:pic>
        <p:nvPicPr>
          <p:cNvPr id="4" name="Afbeelding 3">
            <a:extLst>
              <a:ext uri="{FF2B5EF4-FFF2-40B4-BE49-F238E27FC236}">
                <a16:creationId xmlns:a16="http://schemas.microsoft.com/office/drawing/2014/main" id="{C70D6049-F47C-48A3-A5A5-ADF0A679B42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90528" y="5767281"/>
            <a:ext cx="2877323" cy="972000"/>
          </a:xfrm>
          <a:prstGeom prst="rect">
            <a:avLst/>
          </a:prstGeom>
        </p:spPr>
      </p:pic>
      <p:pic>
        <p:nvPicPr>
          <p:cNvPr id="7" name="Google Shape;86;p1" descr="Afbeelding met tekst&#10;&#10;Automatisch gegenereerde beschrijving">
            <a:extLst>
              <a:ext uri="{FF2B5EF4-FFF2-40B4-BE49-F238E27FC236}">
                <a16:creationId xmlns:a16="http://schemas.microsoft.com/office/drawing/2014/main" id="{406AFEF5-37E2-4E11-9BDD-B384DE85C406}"/>
              </a:ext>
            </a:extLst>
          </p:cNvPr>
          <p:cNvPicPr preferRelativeResize="0"/>
          <p:nvPr/>
        </p:nvPicPr>
        <p:blipFill rotWithShape="1">
          <a:blip r:embed="rId5">
            <a:alphaModFix/>
          </a:blip>
          <a:srcRect/>
          <a:stretch/>
        </p:blipFill>
        <p:spPr>
          <a:xfrm>
            <a:off x="124149" y="5648562"/>
            <a:ext cx="9144001" cy="12094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7"/>
          <p:cNvSpPr txBox="1">
            <a:spLocks noGrp="1"/>
          </p:cNvSpPr>
          <p:nvPr>
            <p:ph type="body" idx="1"/>
          </p:nvPr>
        </p:nvSpPr>
        <p:spPr>
          <a:xfrm>
            <a:off x="838200" y="1825625"/>
            <a:ext cx="5257800" cy="4351338"/>
          </a:xfrm>
          <a:prstGeom prst="rect">
            <a:avLst/>
          </a:prstGeom>
          <a:noFill/>
          <a:ln>
            <a:noFill/>
          </a:ln>
        </p:spPr>
        <p:txBody>
          <a:bodyPr spcFirstLastPara="1" wrap="square" lIns="91425" tIns="45700" rIns="91425" bIns="45700" anchor="t" anchorCtr="0">
            <a:normAutofit/>
          </a:bodyPr>
          <a:lstStyle/>
          <a:p>
            <a:pPr marL="228600" indent="-228600">
              <a:lnSpc>
                <a:spcPct val="110000"/>
              </a:lnSpc>
              <a:spcBef>
                <a:spcPts val="0"/>
              </a:spcBef>
              <a:buClr>
                <a:srgbClr val="FF6600"/>
              </a:buClr>
              <a:buSzPct val="100000"/>
            </a:pPr>
            <a:r>
              <a:rPr lang="nl-NL" dirty="0"/>
              <a:t>Als een meisje door een vriend van jou wordt geslagen, dan zeg je daar iets van. </a:t>
            </a:r>
          </a:p>
          <a:p>
            <a:pPr marL="228600" lvl="0" indent="-228600" algn="l" rtl="0">
              <a:lnSpc>
                <a:spcPct val="90000"/>
              </a:lnSpc>
              <a:spcBef>
                <a:spcPts val="0"/>
              </a:spcBef>
              <a:spcAft>
                <a:spcPts val="0"/>
              </a:spcAft>
              <a:buClr>
                <a:schemeClr val="dk1"/>
              </a:buClr>
              <a:buSzPts val="2800"/>
              <a:buChar char="•"/>
            </a:pPr>
            <a:endParaRPr lang="nl-NL" dirty="0"/>
          </a:p>
        </p:txBody>
      </p:sp>
      <p:pic>
        <p:nvPicPr>
          <p:cNvPr id="7" name="Google Shape;96;p2">
            <a:extLst>
              <a:ext uri="{FF2B5EF4-FFF2-40B4-BE49-F238E27FC236}">
                <a16:creationId xmlns:a16="http://schemas.microsoft.com/office/drawing/2014/main" id="{DAA43EF0-433D-4BB8-88F0-495B3B562114}"/>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2" name="Google Shape;85;p1">
            <a:extLst>
              <a:ext uri="{FF2B5EF4-FFF2-40B4-BE49-F238E27FC236}">
                <a16:creationId xmlns:a16="http://schemas.microsoft.com/office/drawing/2014/main" id="{88702255-1D3A-451C-A5B1-9AD9A086A95D}"/>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Stelling 5 </a:t>
            </a:r>
          </a:p>
        </p:txBody>
      </p:sp>
      <p:pic>
        <p:nvPicPr>
          <p:cNvPr id="3" name="Afbeelding 2" descr="Afbeelding met persoon, binnen, plaats&#10;&#10;Automatisch gegenereerde beschrijving">
            <a:extLst>
              <a:ext uri="{FF2B5EF4-FFF2-40B4-BE49-F238E27FC236}">
                <a16:creationId xmlns:a16="http://schemas.microsoft.com/office/drawing/2014/main" id="{AD775EE6-75F9-4CCF-A4F4-CBF6BD4168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06969" y="0"/>
            <a:ext cx="5580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2" name="Onlinemedia 1" title="Orange the World | Tessel">
            <a:hlinkClick r:id="" action="ppaction://media"/>
            <a:extLst>
              <a:ext uri="{FF2B5EF4-FFF2-40B4-BE49-F238E27FC236}">
                <a16:creationId xmlns:a16="http://schemas.microsoft.com/office/drawing/2014/main" id="{BFC74126-7448-4307-87E1-D10C4D799F26}"/>
              </a:ext>
            </a:extLst>
          </p:cNvPr>
          <p:cNvPicPr>
            <a:picLocks noRot="1" noChangeAspect="1"/>
          </p:cNvPicPr>
          <p:nvPr>
            <a:videoFile r:link="rId1"/>
          </p:nvPr>
        </p:nvPicPr>
        <p:blipFill>
          <a:blip r:embed="rId4"/>
          <a:stretch>
            <a:fillRect/>
          </a:stretch>
        </p:blipFill>
        <p:spPr>
          <a:xfrm>
            <a:off x="0" y="0"/>
            <a:ext cx="12192000" cy="6888481"/>
          </a:xfrm>
          <a:prstGeom prst="rect">
            <a:avLst/>
          </a:prstGeom>
        </p:spPr>
      </p:pic>
      <p:sp>
        <p:nvSpPr>
          <p:cNvPr id="12" name="Google Shape;85;p1">
            <a:extLst>
              <a:ext uri="{FF2B5EF4-FFF2-40B4-BE49-F238E27FC236}">
                <a16:creationId xmlns:a16="http://schemas.microsoft.com/office/drawing/2014/main" id="{88702255-1D3A-451C-A5B1-9AD9A086A95D}"/>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‘Ervaringsdeskundige’ Tessel </a:t>
            </a:r>
          </a:p>
        </p:txBody>
      </p:sp>
    </p:spTree>
    <p:extLst>
      <p:ext uri="{BB962C8B-B14F-4D97-AF65-F5344CB8AC3E}">
        <p14:creationId xmlns:p14="http://schemas.microsoft.com/office/powerpoint/2010/main" val="34474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3"/>
          <p:cNvSpPr txBox="1"/>
          <p:nvPr/>
        </p:nvSpPr>
        <p:spPr>
          <a:xfrm>
            <a:off x="4613950" y="3634022"/>
            <a:ext cx="2533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85;p1">
            <a:extLst>
              <a:ext uri="{FF2B5EF4-FFF2-40B4-BE49-F238E27FC236}">
                <a16:creationId xmlns:a16="http://schemas.microsoft.com/office/drawing/2014/main" id="{CDEF41DD-8A7E-42DB-B1AE-DC4E9B966DA5}"/>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80000"/>
              </a:lnSpc>
              <a:spcBef>
                <a:spcPts val="0"/>
              </a:spcBef>
              <a:buSzPts val="3200"/>
              <a:buNone/>
            </a:pPr>
            <a:r>
              <a:rPr lang="nl-NL" sz="3700" b="1" dirty="0">
                <a:solidFill>
                  <a:schemeClr val="bg1"/>
                </a:solidFill>
              </a:rPr>
              <a:t>Feiten &amp; cijfers</a:t>
            </a:r>
          </a:p>
        </p:txBody>
      </p:sp>
      <p:pic>
        <p:nvPicPr>
          <p:cNvPr id="8" name="Google Shape;96;p2">
            <a:extLst>
              <a:ext uri="{FF2B5EF4-FFF2-40B4-BE49-F238E27FC236}">
                <a16:creationId xmlns:a16="http://schemas.microsoft.com/office/drawing/2014/main" id="{C428DA86-1EA2-45BA-9198-5F213F8E7BFA}"/>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Tree>
    <p:extLst>
      <p:ext uri="{BB962C8B-B14F-4D97-AF65-F5344CB8AC3E}">
        <p14:creationId xmlns:p14="http://schemas.microsoft.com/office/powerpoint/2010/main" val="2955649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72804-F53E-482A-BEB7-D51B43B7C03D}"/>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D3AC2CDD-43AB-4A01-A12E-F8105425E072}"/>
              </a:ext>
            </a:extLst>
          </p:cNvPr>
          <p:cNvSpPr>
            <a:spLocks noGrp="1"/>
          </p:cNvSpPr>
          <p:nvPr>
            <p:ph type="body" idx="1"/>
          </p:nvPr>
        </p:nvSpPr>
        <p:spPr/>
        <p:txBody>
          <a:bodyPr>
            <a:noAutofit/>
          </a:bodyPr>
          <a:lstStyle/>
          <a:p>
            <a:pPr marL="228600" indent="-228600">
              <a:lnSpc>
                <a:spcPct val="110000"/>
              </a:lnSpc>
              <a:spcBef>
                <a:spcPts val="0"/>
              </a:spcBef>
              <a:buClr>
                <a:srgbClr val="FF6600"/>
              </a:buClr>
              <a:buSzPct val="100000"/>
            </a:pPr>
            <a:r>
              <a:rPr lang="nl-NL" dirty="0"/>
              <a:t>(</a:t>
            </a:r>
            <a:r>
              <a:rPr lang="nl-NL" dirty="0" err="1"/>
              <a:t>Kinder</a:t>
            </a:r>
            <a:r>
              <a:rPr lang="nl-NL" dirty="0"/>
              <a:t>)mishandeling</a:t>
            </a:r>
          </a:p>
          <a:p>
            <a:pPr marL="228600" indent="-228600">
              <a:lnSpc>
                <a:spcPct val="110000"/>
              </a:lnSpc>
              <a:spcBef>
                <a:spcPts val="0"/>
              </a:spcBef>
              <a:buClr>
                <a:srgbClr val="FF6600"/>
              </a:buClr>
              <a:buSzPct val="100000"/>
            </a:pPr>
            <a:r>
              <a:rPr lang="nl-NL" dirty="0"/>
              <a:t>Emotionele of psychische verwaarlozing</a:t>
            </a:r>
          </a:p>
          <a:p>
            <a:pPr marL="228600" indent="-228600">
              <a:lnSpc>
                <a:spcPct val="110000"/>
              </a:lnSpc>
              <a:spcBef>
                <a:spcPts val="0"/>
              </a:spcBef>
              <a:buClr>
                <a:srgbClr val="FF6600"/>
              </a:buClr>
              <a:buSzPct val="100000"/>
            </a:pPr>
            <a:r>
              <a:rPr lang="nl-NL" dirty="0"/>
              <a:t>Straatintimidatie </a:t>
            </a:r>
          </a:p>
          <a:p>
            <a:pPr marL="228600" indent="-228600">
              <a:lnSpc>
                <a:spcPct val="110000"/>
              </a:lnSpc>
              <a:spcBef>
                <a:spcPts val="0"/>
              </a:spcBef>
              <a:buClr>
                <a:srgbClr val="FF6600"/>
              </a:buClr>
              <a:buSzPct val="100000"/>
            </a:pPr>
            <a:r>
              <a:rPr lang="nl-NL" dirty="0"/>
              <a:t>Seksuele intimidatie </a:t>
            </a:r>
          </a:p>
          <a:p>
            <a:pPr marL="228600" indent="-228600">
              <a:lnSpc>
                <a:spcPct val="110000"/>
              </a:lnSpc>
              <a:spcBef>
                <a:spcPts val="0"/>
              </a:spcBef>
              <a:buClr>
                <a:srgbClr val="FF6600"/>
              </a:buClr>
              <a:buSzPct val="100000"/>
            </a:pPr>
            <a:r>
              <a:rPr lang="nl-NL" dirty="0"/>
              <a:t>Huiselijk en seksueel geweld </a:t>
            </a:r>
          </a:p>
          <a:p>
            <a:pPr marL="228600" indent="-228600">
              <a:lnSpc>
                <a:spcPct val="110000"/>
              </a:lnSpc>
              <a:spcBef>
                <a:spcPts val="0"/>
              </a:spcBef>
              <a:buClr>
                <a:srgbClr val="FF6600"/>
              </a:buClr>
              <a:buSzPct val="100000"/>
            </a:pPr>
            <a:r>
              <a:rPr lang="nl-NL" dirty="0"/>
              <a:t>Drogeren tijdens uitgaan</a:t>
            </a:r>
          </a:p>
          <a:p>
            <a:pPr marL="228600" indent="-228600">
              <a:lnSpc>
                <a:spcPct val="110000"/>
              </a:lnSpc>
              <a:spcBef>
                <a:spcPts val="0"/>
              </a:spcBef>
              <a:buClr>
                <a:srgbClr val="FF6600"/>
              </a:buClr>
              <a:buSzPct val="100000"/>
            </a:pPr>
            <a:r>
              <a:rPr lang="nl-NL" dirty="0"/>
              <a:t>Overvallen / bedreiging / beroving</a:t>
            </a:r>
          </a:p>
          <a:p>
            <a:pPr marL="228600" indent="-228600">
              <a:lnSpc>
                <a:spcPct val="110000"/>
              </a:lnSpc>
              <a:spcBef>
                <a:spcPts val="0"/>
              </a:spcBef>
              <a:buClr>
                <a:srgbClr val="FF6600"/>
              </a:buClr>
              <a:buSzPct val="100000"/>
            </a:pPr>
            <a:r>
              <a:rPr lang="nl-NL" dirty="0"/>
              <a:t>Online pesten / </a:t>
            </a:r>
            <a:r>
              <a:rPr lang="nl-NL" dirty="0" err="1"/>
              <a:t>sexting</a:t>
            </a:r>
            <a:r>
              <a:rPr lang="nl-NL" dirty="0"/>
              <a:t> / cybergeweld </a:t>
            </a:r>
          </a:p>
          <a:p>
            <a:pPr marL="0" indent="0">
              <a:spcBef>
                <a:spcPts val="0"/>
              </a:spcBef>
              <a:buClr>
                <a:srgbClr val="FF6600"/>
              </a:buClr>
              <a:buSzPts val="2800"/>
              <a:buNone/>
            </a:pPr>
            <a:endParaRPr lang="nl-NL" dirty="0"/>
          </a:p>
        </p:txBody>
      </p:sp>
      <p:sp>
        <p:nvSpPr>
          <p:cNvPr id="4" name="Google Shape;85;p1">
            <a:extLst>
              <a:ext uri="{FF2B5EF4-FFF2-40B4-BE49-F238E27FC236}">
                <a16:creationId xmlns:a16="http://schemas.microsoft.com/office/drawing/2014/main" id="{D943D3B7-8FFE-4B75-A944-F1F378AA9E7A}"/>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Wat verstaan we onder geweld? </a:t>
            </a:r>
          </a:p>
        </p:txBody>
      </p:sp>
      <p:pic>
        <p:nvPicPr>
          <p:cNvPr id="6" name="Google Shape;96;p2">
            <a:extLst>
              <a:ext uri="{FF2B5EF4-FFF2-40B4-BE49-F238E27FC236}">
                <a16:creationId xmlns:a16="http://schemas.microsoft.com/office/drawing/2014/main" id="{5C510CF1-6CDC-4A0D-BC5F-198B86790DD7}"/>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8" name="Tekstvak 7">
            <a:extLst>
              <a:ext uri="{FF2B5EF4-FFF2-40B4-BE49-F238E27FC236}">
                <a16:creationId xmlns:a16="http://schemas.microsoft.com/office/drawing/2014/main" id="{A89EC1EA-D4AB-4F17-B05E-761507310505}"/>
              </a:ext>
            </a:extLst>
          </p:cNvPr>
          <p:cNvSpPr txBox="1"/>
          <p:nvPr/>
        </p:nvSpPr>
        <p:spPr>
          <a:xfrm rot="20860895">
            <a:off x="271002" y="3294703"/>
            <a:ext cx="11649996" cy="707886"/>
          </a:xfrm>
          <a:prstGeom prst="rect">
            <a:avLst/>
          </a:prstGeom>
          <a:solidFill>
            <a:srgbClr val="FF6600"/>
          </a:solidFill>
        </p:spPr>
        <p:txBody>
          <a:bodyPr wrap="square" rtlCol="0">
            <a:spAutoFit/>
          </a:bodyPr>
          <a:lstStyle/>
          <a:p>
            <a:pPr algn="ctr"/>
            <a:r>
              <a:rPr lang="nl-NL" sz="4000" dirty="0">
                <a:solidFill>
                  <a:schemeClr val="bg1"/>
                </a:solidFill>
              </a:rPr>
              <a:t>Vaak kennen slachtoffers en daders elkaar!</a:t>
            </a:r>
          </a:p>
        </p:txBody>
      </p:sp>
    </p:spTree>
    <p:extLst>
      <p:ext uri="{BB962C8B-B14F-4D97-AF65-F5344CB8AC3E}">
        <p14:creationId xmlns:p14="http://schemas.microsoft.com/office/powerpoint/2010/main" val="220341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Afbeelding 3">
            <a:extLst>
              <a:ext uri="{FF2B5EF4-FFF2-40B4-BE49-F238E27FC236}">
                <a16:creationId xmlns:a16="http://schemas.microsoft.com/office/drawing/2014/main" id="{745FBC30-D936-44A0-966C-FDEB173AB5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87215" y="0"/>
            <a:ext cx="6617569" cy="6825917"/>
          </a:xfrm>
          <a:prstGeom prst="rect">
            <a:avLst/>
          </a:prstGeom>
        </p:spPr>
      </p:pic>
      <p:pic>
        <p:nvPicPr>
          <p:cNvPr id="6" name="Google Shape;96;p2">
            <a:extLst>
              <a:ext uri="{FF2B5EF4-FFF2-40B4-BE49-F238E27FC236}">
                <a16:creationId xmlns:a16="http://schemas.microsoft.com/office/drawing/2014/main" id="{D8B7799C-5E82-431F-82A9-3B4BDA79BF5A}"/>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4" name="Google Shape;85;p1">
            <a:extLst>
              <a:ext uri="{FF2B5EF4-FFF2-40B4-BE49-F238E27FC236}">
                <a16:creationId xmlns:a16="http://schemas.microsoft.com/office/drawing/2014/main" id="{DB62CEC5-BB9E-40AC-9F6E-71E4DE047505}"/>
              </a:ext>
            </a:extLst>
          </p:cNvPr>
          <p:cNvSpPr txBox="1">
            <a:spLocks/>
          </p:cNvSpPr>
          <p:nvPr/>
        </p:nvSpPr>
        <p:spPr>
          <a:xfrm>
            <a:off x="-1" y="637309"/>
            <a:ext cx="5314123"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Piramide van geweld </a:t>
            </a:r>
          </a:p>
        </p:txBody>
      </p:sp>
    </p:spTree>
    <p:extLst>
      <p:ext uri="{BB962C8B-B14F-4D97-AF65-F5344CB8AC3E}">
        <p14:creationId xmlns:p14="http://schemas.microsoft.com/office/powerpoint/2010/main" val="1945734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3" name="Afbeelding 2">
            <a:extLst>
              <a:ext uri="{FF2B5EF4-FFF2-40B4-BE49-F238E27FC236}">
                <a16:creationId xmlns:a16="http://schemas.microsoft.com/office/drawing/2014/main" id="{E1C7D811-5521-44C4-9C88-F9B197D0D155}"/>
              </a:ext>
            </a:extLst>
          </p:cNvPr>
          <p:cNvPicPr>
            <a:picLocks noChangeAspect="1"/>
          </p:cNvPicPr>
          <p:nvPr/>
        </p:nvPicPr>
        <p:blipFill>
          <a:blip r:embed="rId3"/>
          <a:stretch>
            <a:fillRect/>
          </a:stretch>
        </p:blipFill>
        <p:spPr>
          <a:xfrm>
            <a:off x="404812" y="2907505"/>
            <a:ext cx="11382375" cy="2200275"/>
          </a:xfrm>
          <a:prstGeom prst="rect">
            <a:avLst/>
          </a:prstGeom>
        </p:spPr>
      </p:pic>
      <p:pic>
        <p:nvPicPr>
          <p:cNvPr id="5" name="Afbeelding 4">
            <a:extLst>
              <a:ext uri="{FF2B5EF4-FFF2-40B4-BE49-F238E27FC236}">
                <a16:creationId xmlns:a16="http://schemas.microsoft.com/office/drawing/2014/main" id="{A98B6184-5763-45DF-974A-48AF2E2F85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54" r="1"/>
          <a:stretch/>
        </p:blipFill>
        <p:spPr>
          <a:xfrm rot="21294380">
            <a:off x="3252474" y="2438400"/>
            <a:ext cx="8855891" cy="1981200"/>
          </a:xfrm>
          <a:prstGeom prst="rect">
            <a:avLst/>
          </a:prstGeom>
        </p:spPr>
      </p:pic>
      <p:pic>
        <p:nvPicPr>
          <p:cNvPr id="11" name="Google Shape;96;p2">
            <a:extLst>
              <a:ext uri="{FF2B5EF4-FFF2-40B4-BE49-F238E27FC236}">
                <a16:creationId xmlns:a16="http://schemas.microsoft.com/office/drawing/2014/main" id="{7451A78E-9A3C-4427-B686-C25108504390}"/>
              </a:ext>
            </a:extLst>
          </p:cNvPr>
          <p:cNvPicPr>
            <a:picLocks noChangeAspect="1"/>
          </p:cNvPicPr>
          <p:nvPr/>
        </p:nvPicPr>
        <p:blipFill rotWithShape="1">
          <a:blip r:embed="rId5"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5" name="Google Shape;85;p1">
            <a:extLst>
              <a:ext uri="{FF2B5EF4-FFF2-40B4-BE49-F238E27FC236}">
                <a16:creationId xmlns:a16="http://schemas.microsoft.com/office/drawing/2014/main" id="{10737007-E259-4AB0-95FA-C5F30FBB5CCC}"/>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Moord</a:t>
            </a:r>
          </a:p>
        </p:txBody>
      </p:sp>
      <p:pic>
        <p:nvPicPr>
          <p:cNvPr id="7" name="Afbeelding 6">
            <a:extLst>
              <a:ext uri="{FF2B5EF4-FFF2-40B4-BE49-F238E27FC236}">
                <a16:creationId xmlns:a16="http://schemas.microsoft.com/office/drawing/2014/main" id="{BF68E6DE-CA24-4BAE-AE25-6D89D1118F6C}"/>
              </a:ext>
            </a:extLst>
          </p:cNvPr>
          <p:cNvPicPr>
            <a:picLocks noChangeAspect="1"/>
          </p:cNvPicPr>
          <p:nvPr/>
        </p:nvPicPr>
        <p:blipFill>
          <a:blip r:embed="rId6"/>
          <a:stretch>
            <a:fillRect/>
          </a:stretch>
        </p:blipFill>
        <p:spPr>
          <a:xfrm rot="569996">
            <a:off x="1243571" y="1244877"/>
            <a:ext cx="5943600" cy="3409950"/>
          </a:xfrm>
          <a:prstGeom prst="rect">
            <a:avLst/>
          </a:prstGeom>
        </p:spPr>
      </p:pic>
      <p:pic>
        <p:nvPicPr>
          <p:cNvPr id="9" name="Afbeelding 8">
            <a:extLst>
              <a:ext uri="{FF2B5EF4-FFF2-40B4-BE49-F238E27FC236}">
                <a16:creationId xmlns:a16="http://schemas.microsoft.com/office/drawing/2014/main" id="{2A1C16D3-1B8C-4F75-9EF8-DBB6AC805F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486882">
            <a:off x="114300" y="1776837"/>
            <a:ext cx="12192000" cy="3348570"/>
          </a:xfrm>
          <a:prstGeom prst="rect">
            <a:avLst/>
          </a:prstGeom>
        </p:spPr>
      </p:pic>
      <p:grpSp>
        <p:nvGrpSpPr>
          <p:cNvPr id="6" name="Groep 5">
            <a:extLst>
              <a:ext uri="{FF2B5EF4-FFF2-40B4-BE49-F238E27FC236}">
                <a16:creationId xmlns:a16="http://schemas.microsoft.com/office/drawing/2014/main" id="{025A087E-4A53-4295-9679-1B29ACEC3E91}"/>
              </a:ext>
            </a:extLst>
          </p:cNvPr>
          <p:cNvGrpSpPr/>
          <p:nvPr/>
        </p:nvGrpSpPr>
        <p:grpSpPr>
          <a:xfrm>
            <a:off x="1063925" y="0"/>
            <a:ext cx="10440211" cy="6858000"/>
            <a:chOff x="1063925" y="0"/>
            <a:chExt cx="10440211" cy="6858000"/>
          </a:xfrm>
        </p:grpSpPr>
        <p:pic>
          <p:nvPicPr>
            <p:cNvPr id="4" name="Afbeelding 3">
              <a:extLst>
                <a:ext uri="{FF2B5EF4-FFF2-40B4-BE49-F238E27FC236}">
                  <a16:creationId xmlns:a16="http://schemas.microsoft.com/office/drawing/2014/main" id="{7D9B6002-5627-4D34-B7B5-19E977C35757}"/>
                </a:ext>
              </a:extLst>
            </p:cNvPr>
            <p:cNvPicPr>
              <a:picLocks noChangeAspect="1"/>
            </p:cNvPicPr>
            <p:nvPr/>
          </p:nvPicPr>
          <p:blipFill>
            <a:blip r:embed="rId8"/>
            <a:stretch>
              <a:fillRect/>
            </a:stretch>
          </p:blipFill>
          <p:spPr>
            <a:xfrm>
              <a:off x="1063925" y="0"/>
              <a:ext cx="10440211" cy="6858000"/>
            </a:xfrm>
            <a:prstGeom prst="rect">
              <a:avLst/>
            </a:prstGeom>
          </p:spPr>
        </p:pic>
        <p:sp>
          <p:nvSpPr>
            <p:cNvPr id="14" name="Tekstvak 13">
              <a:extLst>
                <a:ext uri="{FF2B5EF4-FFF2-40B4-BE49-F238E27FC236}">
                  <a16:creationId xmlns:a16="http://schemas.microsoft.com/office/drawing/2014/main" id="{C667C5D2-230E-4142-8FB2-0501D9AB2DB8}"/>
                </a:ext>
              </a:extLst>
            </p:cNvPr>
            <p:cNvSpPr txBox="1"/>
            <p:nvPr/>
          </p:nvSpPr>
          <p:spPr>
            <a:xfrm>
              <a:off x="1129958" y="5049672"/>
              <a:ext cx="9390769" cy="1323439"/>
            </a:xfrm>
            <a:prstGeom prst="rect">
              <a:avLst/>
            </a:prstGeom>
            <a:noFill/>
          </p:spPr>
          <p:txBody>
            <a:bodyPr wrap="square" rtlCol="0">
              <a:spAutoFit/>
            </a:bodyPr>
            <a:lstStyle/>
            <a:p>
              <a:r>
                <a:rPr lang="nl-NL" sz="4000" dirty="0">
                  <a:solidFill>
                    <a:schemeClr val="bg1"/>
                  </a:solidFill>
                </a:rPr>
                <a:t>Moord op Anne Faber </a:t>
              </a:r>
            </a:p>
            <a:p>
              <a:r>
                <a:rPr lang="nl-NL" sz="4000" dirty="0">
                  <a:solidFill>
                    <a:schemeClr val="bg1"/>
                  </a:solidFill>
                </a:rPr>
                <a:t>2017</a:t>
              </a:r>
            </a:p>
          </p:txBody>
        </p:sp>
      </p:grpSp>
    </p:spTree>
    <p:extLst>
      <p:ext uri="{BB962C8B-B14F-4D97-AF65-F5344CB8AC3E}">
        <p14:creationId xmlns:p14="http://schemas.microsoft.com/office/powerpoint/2010/main" val="17652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3" name="Afbeelding 2">
            <a:extLst>
              <a:ext uri="{FF2B5EF4-FFF2-40B4-BE49-F238E27FC236}">
                <a16:creationId xmlns:a16="http://schemas.microsoft.com/office/drawing/2014/main" id="{7F5DA8F9-B30B-4535-B7FC-F30A6C0255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927" y="1459726"/>
            <a:ext cx="10229851" cy="3836194"/>
          </a:xfrm>
          <a:prstGeom prst="rect">
            <a:avLst/>
          </a:prstGeom>
        </p:spPr>
      </p:pic>
      <p:pic>
        <p:nvPicPr>
          <p:cNvPr id="5" name="Afbeelding 4">
            <a:extLst>
              <a:ext uri="{FF2B5EF4-FFF2-40B4-BE49-F238E27FC236}">
                <a16:creationId xmlns:a16="http://schemas.microsoft.com/office/drawing/2014/main" id="{D2F13E00-DFDB-4F54-9711-826C393C3F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06541">
            <a:off x="197910" y="3136661"/>
            <a:ext cx="7348426" cy="2221494"/>
          </a:xfrm>
          <a:prstGeom prst="rect">
            <a:avLst/>
          </a:prstGeom>
        </p:spPr>
      </p:pic>
      <p:pic>
        <p:nvPicPr>
          <p:cNvPr id="7" name="Afbeelding 6">
            <a:extLst>
              <a:ext uri="{FF2B5EF4-FFF2-40B4-BE49-F238E27FC236}">
                <a16:creationId xmlns:a16="http://schemas.microsoft.com/office/drawing/2014/main" id="{7A4663ED-6EA8-4B8E-825A-61F93217DD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1222" y="0"/>
            <a:ext cx="9585368" cy="6858000"/>
          </a:xfrm>
          <a:prstGeom prst="rect">
            <a:avLst/>
          </a:prstGeom>
        </p:spPr>
      </p:pic>
      <p:pic>
        <p:nvPicPr>
          <p:cNvPr id="10" name="Google Shape;96;p2">
            <a:extLst>
              <a:ext uri="{FF2B5EF4-FFF2-40B4-BE49-F238E27FC236}">
                <a16:creationId xmlns:a16="http://schemas.microsoft.com/office/drawing/2014/main" id="{65D3B2AD-BDC4-46AE-939B-84D82B8DDF0B}"/>
              </a:ext>
            </a:extLst>
          </p:cNvPr>
          <p:cNvPicPr>
            <a:picLocks noChangeAspect="1"/>
          </p:cNvPicPr>
          <p:nvPr/>
        </p:nvPicPr>
        <p:blipFill rotWithShape="1">
          <a:blip r:embed="rId6"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5" name="Google Shape;85;p1">
            <a:extLst>
              <a:ext uri="{FF2B5EF4-FFF2-40B4-BE49-F238E27FC236}">
                <a16:creationId xmlns:a16="http://schemas.microsoft.com/office/drawing/2014/main" id="{F7EA4913-B7F9-4FD3-A36A-61D3B77AAE61}"/>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Aanranding, mishandeling, verkrachting</a:t>
            </a:r>
          </a:p>
        </p:txBody>
      </p:sp>
    </p:spTree>
    <p:extLst>
      <p:ext uri="{BB962C8B-B14F-4D97-AF65-F5344CB8AC3E}">
        <p14:creationId xmlns:p14="http://schemas.microsoft.com/office/powerpoint/2010/main" val="193227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3" name="Afbeelding 2">
            <a:extLst>
              <a:ext uri="{FF2B5EF4-FFF2-40B4-BE49-F238E27FC236}">
                <a16:creationId xmlns:a16="http://schemas.microsoft.com/office/drawing/2014/main" id="{DE6450BD-CBAD-4423-A957-77A81D5C8A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3737" y="3810102"/>
            <a:ext cx="5029336" cy="2835603"/>
          </a:xfrm>
          <a:prstGeom prst="rect">
            <a:avLst/>
          </a:prstGeom>
        </p:spPr>
      </p:pic>
      <p:pic>
        <p:nvPicPr>
          <p:cNvPr id="7" name="Afbeelding 6">
            <a:extLst>
              <a:ext uri="{FF2B5EF4-FFF2-40B4-BE49-F238E27FC236}">
                <a16:creationId xmlns:a16="http://schemas.microsoft.com/office/drawing/2014/main" id="{4F78BAD7-0693-4566-8A93-9D5684E5668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3856" y="1722275"/>
            <a:ext cx="3600000" cy="2262434"/>
          </a:xfrm>
          <a:prstGeom prst="rect">
            <a:avLst/>
          </a:prstGeom>
        </p:spPr>
      </p:pic>
      <p:pic>
        <p:nvPicPr>
          <p:cNvPr id="13" name="Google Shape;96;p2">
            <a:extLst>
              <a:ext uri="{FF2B5EF4-FFF2-40B4-BE49-F238E27FC236}">
                <a16:creationId xmlns:a16="http://schemas.microsoft.com/office/drawing/2014/main" id="{F09D373D-127C-43AD-A633-33A75952CD11}"/>
              </a:ext>
            </a:extLst>
          </p:cNvPr>
          <p:cNvPicPr>
            <a:picLocks noChangeAspect="1"/>
          </p:cNvPicPr>
          <p:nvPr/>
        </p:nvPicPr>
        <p:blipFill rotWithShape="1">
          <a:blip r:embed="rId5"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8" name="Google Shape;85;p1">
            <a:extLst>
              <a:ext uri="{FF2B5EF4-FFF2-40B4-BE49-F238E27FC236}">
                <a16:creationId xmlns:a16="http://schemas.microsoft.com/office/drawing/2014/main" id="{28026E4C-752A-4D87-9BE4-28364356396B}"/>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Nafluiten, bedreiging en naroepen</a:t>
            </a:r>
          </a:p>
        </p:txBody>
      </p:sp>
      <p:pic>
        <p:nvPicPr>
          <p:cNvPr id="12" name="Afbeelding 11" descr="Afbeelding met tekst&#10;&#10;Automatisch gegenereerde beschrijving">
            <a:extLst>
              <a:ext uri="{FF2B5EF4-FFF2-40B4-BE49-F238E27FC236}">
                <a16:creationId xmlns:a16="http://schemas.microsoft.com/office/drawing/2014/main" id="{C09E5E16-7A8A-4894-B1DF-5715364513F9}"/>
              </a:ext>
            </a:extLst>
          </p:cNvPr>
          <p:cNvPicPr>
            <a:picLocks noChangeAspect="1"/>
          </p:cNvPicPr>
          <p:nvPr/>
        </p:nvPicPr>
        <p:blipFill>
          <a:blip r:embed="rId6"/>
          <a:stretch>
            <a:fillRect/>
          </a:stretch>
        </p:blipFill>
        <p:spPr>
          <a:xfrm>
            <a:off x="-1" y="2853492"/>
            <a:ext cx="12168000" cy="2680531"/>
          </a:xfrm>
          <a:prstGeom prst="rect">
            <a:avLst/>
          </a:prstGeom>
        </p:spPr>
      </p:pic>
    </p:spTree>
    <p:extLst>
      <p:ext uri="{BB962C8B-B14F-4D97-AF65-F5344CB8AC3E}">
        <p14:creationId xmlns:p14="http://schemas.microsoft.com/office/powerpoint/2010/main" val="21072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8" name="Onlinemedia 2" title="BOOS Fragment straatinitimidatie">
            <a:hlinkClick r:id="" action="ppaction://media"/>
            <a:extLst>
              <a:ext uri="{FF2B5EF4-FFF2-40B4-BE49-F238E27FC236}">
                <a16:creationId xmlns:a16="http://schemas.microsoft.com/office/drawing/2014/main" id="{F056367B-AA9F-40E1-9856-56879A76E7B8}"/>
              </a:ext>
            </a:extLst>
          </p:cNvPr>
          <p:cNvPicPr>
            <a:picLocks noRot="1" noChangeAspect="1"/>
          </p:cNvPicPr>
          <p:nvPr>
            <a:videoFile r:link="rId1"/>
          </p:nvPr>
        </p:nvPicPr>
        <p:blipFill>
          <a:blip r:embed="rId4"/>
          <a:stretch>
            <a:fillRect/>
          </a:stretch>
        </p:blipFill>
        <p:spPr>
          <a:xfrm>
            <a:off x="0" y="-30480"/>
            <a:ext cx="12192000" cy="6888480"/>
          </a:xfrm>
          <a:prstGeom prst="rect">
            <a:avLst/>
          </a:prstGeom>
        </p:spPr>
      </p:pic>
      <p:sp>
        <p:nvSpPr>
          <p:cNvPr id="18" name="Google Shape;85;p1">
            <a:extLst>
              <a:ext uri="{FF2B5EF4-FFF2-40B4-BE49-F238E27FC236}">
                <a16:creationId xmlns:a16="http://schemas.microsoft.com/office/drawing/2014/main" id="{28026E4C-752A-4D87-9BE4-28364356396B}"/>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Nafluiten, bedreiging en naroepen</a:t>
            </a:r>
          </a:p>
        </p:txBody>
      </p:sp>
    </p:spTree>
    <p:extLst>
      <p:ext uri="{BB962C8B-B14F-4D97-AF65-F5344CB8AC3E}">
        <p14:creationId xmlns:p14="http://schemas.microsoft.com/office/powerpoint/2010/main" val="31225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11" name="Afbeelding 10" descr="Afbeelding met tekst, whiteboard&#10;&#10;Automatisch gegenereerde beschrijving">
            <a:extLst>
              <a:ext uri="{FF2B5EF4-FFF2-40B4-BE49-F238E27FC236}">
                <a16:creationId xmlns:a16="http://schemas.microsoft.com/office/drawing/2014/main" id="{BCB64BD6-AC12-49DB-859D-F3626332EFE8}"/>
              </a:ext>
            </a:extLst>
          </p:cNvPr>
          <p:cNvPicPr>
            <a:picLocks noChangeAspect="1"/>
          </p:cNvPicPr>
          <p:nvPr/>
        </p:nvPicPr>
        <p:blipFill>
          <a:blip r:embed="rId3"/>
          <a:stretch>
            <a:fillRect/>
          </a:stretch>
        </p:blipFill>
        <p:spPr>
          <a:xfrm>
            <a:off x="2600709" y="3812281"/>
            <a:ext cx="5477303" cy="2880000"/>
          </a:xfrm>
          <a:prstGeom prst="rect">
            <a:avLst/>
          </a:prstGeom>
        </p:spPr>
      </p:pic>
      <p:pic>
        <p:nvPicPr>
          <p:cNvPr id="10" name="Google Shape;96;p2">
            <a:extLst>
              <a:ext uri="{FF2B5EF4-FFF2-40B4-BE49-F238E27FC236}">
                <a16:creationId xmlns:a16="http://schemas.microsoft.com/office/drawing/2014/main" id="{7C9C0CBF-F044-49F4-853C-BB0A3423D1F9}"/>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5" name="Google Shape;85;p1">
            <a:extLst>
              <a:ext uri="{FF2B5EF4-FFF2-40B4-BE49-F238E27FC236}">
                <a16:creationId xmlns:a16="http://schemas.microsoft.com/office/drawing/2014/main" id="{DACB4B57-EB73-4673-94AC-2224304AC178}"/>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Ongelijke behandeling, seksistische grappen en homofobie</a:t>
            </a:r>
          </a:p>
        </p:txBody>
      </p:sp>
      <p:pic>
        <p:nvPicPr>
          <p:cNvPr id="13" name="Afbeelding 12" descr="Afbeelding met tekst&#10;&#10;Automatisch gegenereerde beschrijving">
            <a:extLst>
              <a:ext uri="{FF2B5EF4-FFF2-40B4-BE49-F238E27FC236}">
                <a16:creationId xmlns:a16="http://schemas.microsoft.com/office/drawing/2014/main" id="{4BD7DEB4-AE94-4BB2-8F5B-C38B5047FAF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5787" y="1629000"/>
            <a:ext cx="2756452" cy="2703443"/>
          </a:xfrm>
          <a:prstGeom prst="rect">
            <a:avLst/>
          </a:prstGeom>
        </p:spPr>
      </p:pic>
      <p:pic>
        <p:nvPicPr>
          <p:cNvPr id="16" name="Afbeelding 15" descr="Afbeelding met tekst, illustratie&#10;&#10;Automatisch gegenereerde beschrijving">
            <a:extLst>
              <a:ext uri="{FF2B5EF4-FFF2-40B4-BE49-F238E27FC236}">
                <a16:creationId xmlns:a16="http://schemas.microsoft.com/office/drawing/2014/main" id="{6FDF7D1F-8BAA-4E99-9364-5F16FD132A0C}"/>
              </a:ext>
            </a:extLst>
          </p:cNvPr>
          <p:cNvPicPr>
            <a:picLocks noChangeAspect="1"/>
          </p:cNvPicPr>
          <p:nvPr/>
        </p:nvPicPr>
        <p:blipFill>
          <a:blip r:embed="rId6"/>
          <a:stretch>
            <a:fillRect/>
          </a:stretch>
        </p:blipFill>
        <p:spPr>
          <a:xfrm>
            <a:off x="4401712" y="1629000"/>
            <a:ext cx="2114550" cy="2162175"/>
          </a:xfrm>
          <a:prstGeom prst="rect">
            <a:avLst/>
          </a:prstGeom>
        </p:spPr>
      </p:pic>
      <p:pic>
        <p:nvPicPr>
          <p:cNvPr id="4" name="Afbeelding 3">
            <a:extLst>
              <a:ext uri="{FF2B5EF4-FFF2-40B4-BE49-F238E27FC236}">
                <a16:creationId xmlns:a16="http://schemas.microsoft.com/office/drawing/2014/main" id="{FC29C00F-332F-4C77-8F28-B50EA2ADA68B}"/>
              </a:ext>
            </a:extLst>
          </p:cNvPr>
          <p:cNvPicPr>
            <a:picLocks noChangeAspect="1"/>
          </p:cNvPicPr>
          <p:nvPr/>
        </p:nvPicPr>
        <p:blipFill>
          <a:blip r:embed="rId7"/>
          <a:stretch>
            <a:fillRect/>
          </a:stretch>
        </p:blipFill>
        <p:spPr>
          <a:xfrm>
            <a:off x="7985363" y="1629000"/>
            <a:ext cx="4012450" cy="4012450"/>
          </a:xfrm>
          <a:prstGeom prst="rect">
            <a:avLst/>
          </a:prstGeom>
        </p:spPr>
      </p:pic>
    </p:spTree>
    <p:extLst>
      <p:ext uri="{BB962C8B-B14F-4D97-AF65-F5344CB8AC3E}">
        <p14:creationId xmlns:p14="http://schemas.microsoft.com/office/powerpoint/2010/main" val="426727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4" name="Google Shape;114;p4"/>
          <p:cNvSpPr txBox="1">
            <a:spLocks noGrp="1"/>
          </p:cNvSpPr>
          <p:nvPr>
            <p:ph type="body" idx="1"/>
          </p:nvPr>
        </p:nvSpPr>
        <p:spPr>
          <a:xfrm>
            <a:off x="838200" y="1825625"/>
            <a:ext cx="5785624" cy="4351338"/>
          </a:xfrm>
          <a:prstGeom prst="rect">
            <a:avLst/>
          </a:prstGeom>
          <a:noFill/>
          <a:ln>
            <a:noFill/>
          </a:ln>
        </p:spPr>
        <p:txBody>
          <a:bodyPr spcFirstLastPara="1" wrap="square" lIns="91425" tIns="45700" rIns="91425" bIns="45700" anchor="t" anchorCtr="0">
            <a:normAutofit/>
          </a:bodyPr>
          <a:lstStyle/>
          <a:p>
            <a:pPr marL="228600" indent="-228600">
              <a:lnSpc>
                <a:spcPct val="110000"/>
              </a:lnSpc>
              <a:spcBef>
                <a:spcPts val="0"/>
              </a:spcBef>
              <a:buClr>
                <a:srgbClr val="FF6600"/>
              </a:buClr>
              <a:buSzPct val="100000"/>
            </a:pPr>
            <a:r>
              <a:rPr lang="nl-NL" dirty="0"/>
              <a:t>Kennismaken en voorstellen </a:t>
            </a:r>
          </a:p>
          <a:p>
            <a:pPr marL="228600" indent="-228600">
              <a:lnSpc>
                <a:spcPct val="110000"/>
              </a:lnSpc>
              <a:spcBef>
                <a:spcPts val="0"/>
              </a:spcBef>
              <a:buClr>
                <a:srgbClr val="FF6600"/>
              </a:buClr>
              <a:buSzPct val="100000"/>
            </a:pPr>
            <a:r>
              <a:rPr lang="nl-NL" dirty="0"/>
              <a:t>Spelregels </a:t>
            </a:r>
          </a:p>
          <a:p>
            <a:pPr marL="228600" indent="-228600">
              <a:lnSpc>
                <a:spcPct val="110000"/>
              </a:lnSpc>
              <a:spcBef>
                <a:spcPts val="0"/>
              </a:spcBef>
              <a:buClr>
                <a:srgbClr val="FF6600"/>
              </a:buClr>
              <a:buSzPct val="100000"/>
            </a:pPr>
            <a:r>
              <a:rPr lang="nl-NL" dirty="0"/>
              <a:t>Orange </a:t>
            </a:r>
            <a:r>
              <a:rPr lang="nl-NL" dirty="0" err="1"/>
              <a:t>the</a:t>
            </a:r>
            <a:r>
              <a:rPr lang="nl-NL" dirty="0"/>
              <a:t> World</a:t>
            </a:r>
          </a:p>
          <a:p>
            <a:pPr marL="228600" indent="-228600">
              <a:lnSpc>
                <a:spcPct val="110000"/>
              </a:lnSpc>
              <a:spcBef>
                <a:spcPts val="0"/>
              </a:spcBef>
              <a:buClr>
                <a:srgbClr val="FF6600"/>
              </a:buClr>
              <a:buSzPct val="100000"/>
            </a:pPr>
            <a:r>
              <a:rPr lang="nl-NL" dirty="0"/>
              <a:t>Wat is geweld?</a:t>
            </a:r>
          </a:p>
          <a:p>
            <a:pPr marL="228600" indent="-228600">
              <a:lnSpc>
                <a:spcPct val="110000"/>
              </a:lnSpc>
              <a:spcBef>
                <a:spcPts val="0"/>
              </a:spcBef>
              <a:buClr>
                <a:srgbClr val="FF6600"/>
              </a:buClr>
              <a:buSzPct val="100000"/>
            </a:pPr>
            <a:r>
              <a:rPr lang="nl-NL" dirty="0"/>
              <a:t>2 filmpjes van ervaringsdeskundigen</a:t>
            </a:r>
          </a:p>
          <a:p>
            <a:pPr marL="228600" indent="-228600">
              <a:lnSpc>
                <a:spcPct val="110000"/>
              </a:lnSpc>
              <a:spcBef>
                <a:spcPts val="0"/>
              </a:spcBef>
              <a:buClr>
                <a:srgbClr val="FF6600"/>
              </a:buClr>
              <a:buSzPct val="100000"/>
            </a:pPr>
            <a:r>
              <a:rPr lang="nl-NL" dirty="0"/>
              <a:t>Wat kun je zelf doen?</a:t>
            </a:r>
          </a:p>
          <a:p>
            <a:pPr marL="228600" indent="-228600">
              <a:lnSpc>
                <a:spcPct val="110000"/>
              </a:lnSpc>
              <a:spcBef>
                <a:spcPts val="0"/>
              </a:spcBef>
              <a:buClr>
                <a:srgbClr val="FF6600"/>
              </a:buClr>
              <a:buSzPct val="100000"/>
            </a:pPr>
            <a:r>
              <a:rPr lang="nl-NL" dirty="0"/>
              <a:t>Opdracht</a:t>
            </a:r>
          </a:p>
          <a:p>
            <a:pPr marL="0" indent="0">
              <a:lnSpc>
                <a:spcPct val="110000"/>
              </a:lnSpc>
              <a:spcBef>
                <a:spcPts val="0"/>
              </a:spcBef>
              <a:buClr>
                <a:srgbClr val="FF6600"/>
              </a:buClr>
              <a:buSzPct val="100000"/>
              <a:buNone/>
            </a:pPr>
            <a:endParaRPr lang="nl-NL" dirty="0"/>
          </a:p>
        </p:txBody>
      </p:sp>
      <p:pic>
        <p:nvPicPr>
          <p:cNvPr id="6" name="Google Shape;96;p2">
            <a:extLst>
              <a:ext uri="{FF2B5EF4-FFF2-40B4-BE49-F238E27FC236}">
                <a16:creationId xmlns:a16="http://schemas.microsoft.com/office/drawing/2014/main" id="{3479E3EA-6CA9-47DE-A4CA-5135C21B092C}"/>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0" name="Google Shape;85;p1">
            <a:extLst>
              <a:ext uri="{FF2B5EF4-FFF2-40B4-BE49-F238E27FC236}">
                <a16:creationId xmlns:a16="http://schemas.microsoft.com/office/drawing/2014/main" id="{BA4AE241-DE65-454A-99A9-5CF25FDBC5C8}"/>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Inhoud van de les</a:t>
            </a:r>
          </a:p>
        </p:txBody>
      </p:sp>
      <p:pic>
        <p:nvPicPr>
          <p:cNvPr id="3" name="Afbeelding 2">
            <a:extLst>
              <a:ext uri="{FF2B5EF4-FFF2-40B4-BE49-F238E27FC236}">
                <a16:creationId xmlns:a16="http://schemas.microsoft.com/office/drawing/2014/main" id="{B58ECF07-D9A6-46CD-868B-70484A8B31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04792" y="0"/>
            <a:ext cx="5487208" cy="6858000"/>
          </a:xfrm>
          <a:prstGeom prst="rect">
            <a:avLst/>
          </a:prstGeom>
        </p:spPr>
      </p:pic>
    </p:spTree>
    <p:extLst>
      <p:ext uri="{BB962C8B-B14F-4D97-AF65-F5344CB8AC3E}">
        <p14:creationId xmlns:p14="http://schemas.microsoft.com/office/powerpoint/2010/main" val="3081802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7" name="Google Shape;15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0"/>
              </a:spcBef>
              <a:buClr>
                <a:srgbClr val="FF6600"/>
              </a:buClr>
              <a:buSzPts val="2800"/>
              <a:buNone/>
            </a:pPr>
            <a:r>
              <a:rPr lang="nl-NL" dirty="0"/>
              <a:t>Wereldwijd</a:t>
            </a:r>
            <a:endParaRPr dirty="0"/>
          </a:p>
          <a:p>
            <a:pPr marL="361950" lvl="2" indent="-361950">
              <a:lnSpc>
                <a:spcPct val="100000"/>
              </a:lnSpc>
              <a:spcBef>
                <a:spcPts val="0"/>
              </a:spcBef>
              <a:buClr>
                <a:srgbClr val="FF6600"/>
              </a:buClr>
              <a:buSzPct val="100000"/>
              <a:buFont typeface="Arial" panose="020B0604020202020204" pitchFamily="34" charset="0"/>
              <a:buChar char="•"/>
            </a:pPr>
            <a:r>
              <a:rPr lang="nl-NL" sz="1800" dirty="0"/>
              <a:t>87.000 vrouwen vermoord (in 2017) </a:t>
            </a:r>
            <a:endParaRPr sz="1800" dirty="0"/>
          </a:p>
          <a:p>
            <a:pPr marL="361950" lvl="2" indent="-361950">
              <a:lnSpc>
                <a:spcPct val="100000"/>
              </a:lnSpc>
              <a:spcBef>
                <a:spcPts val="0"/>
              </a:spcBef>
              <a:buClr>
                <a:srgbClr val="FF6600"/>
              </a:buClr>
              <a:buSzPct val="100000"/>
              <a:buFont typeface="Arial" panose="020B0604020202020204" pitchFamily="34" charset="0"/>
              <a:buChar char="•"/>
            </a:pPr>
            <a:r>
              <a:rPr lang="nl-NL" sz="1800" dirty="0"/>
              <a:t>137 vrouwen sterven elke dag door geweld (ex)partner</a:t>
            </a:r>
          </a:p>
          <a:p>
            <a:pPr marL="457200" lvl="2" indent="0">
              <a:lnSpc>
                <a:spcPct val="100000"/>
              </a:lnSpc>
              <a:spcBef>
                <a:spcPts val="0"/>
              </a:spcBef>
              <a:buClr>
                <a:srgbClr val="FF6600"/>
              </a:buClr>
              <a:buSzPct val="100000"/>
              <a:buNone/>
            </a:pPr>
            <a:endParaRPr dirty="0"/>
          </a:p>
          <a:p>
            <a:pPr marL="0" indent="0">
              <a:lnSpc>
                <a:spcPct val="100000"/>
              </a:lnSpc>
              <a:spcBef>
                <a:spcPts val="0"/>
              </a:spcBef>
              <a:buClr>
                <a:srgbClr val="FF6600"/>
              </a:buClr>
              <a:buSzPts val="2800"/>
              <a:buNone/>
              <a:tabLst>
                <a:tab pos="6640513" algn="l"/>
              </a:tabLst>
            </a:pPr>
            <a:r>
              <a:rPr lang="nl-NL" sz="3000" dirty="0"/>
              <a:t>Nederland</a:t>
            </a:r>
            <a:endParaRPr sz="3000" dirty="0"/>
          </a:p>
          <a:p>
            <a:pPr marL="361950" lvl="2" indent="-361950">
              <a:lnSpc>
                <a:spcPct val="100000"/>
              </a:lnSpc>
              <a:spcBef>
                <a:spcPts val="0"/>
              </a:spcBef>
              <a:buClr>
                <a:srgbClr val="FF6600"/>
              </a:buClr>
              <a:buSzPct val="100000"/>
              <a:buFont typeface="Arial" panose="020B0604020202020204" pitchFamily="34" charset="0"/>
              <a:buChar char="•"/>
            </a:pPr>
            <a:r>
              <a:rPr lang="nl-NL" sz="1800" dirty="0"/>
              <a:t>Iedere 11 dagen sterft 1 vrouw door geweld in huis</a:t>
            </a:r>
          </a:p>
          <a:p>
            <a:pPr marL="361950" lvl="2" indent="-361950">
              <a:lnSpc>
                <a:spcPct val="100000"/>
              </a:lnSpc>
              <a:spcBef>
                <a:spcPts val="0"/>
              </a:spcBef>
              <a:buClr>
                <a:srgbClr val="FF6600"/>
              </a:buClr>
              <a:buSzPct val="100000"/>
              <a:buFont typeface="Arial" panose="020B0604020202020204" pitchFamily="34" charset="0"/>
              <a:buChar char="•"/>
            </a:pPr>
            <a:r>
              <a:rPr lang="nl-NL" sz="1800" dirty="0"/>
              <a:t>53% van de vrouwen is ooit lastig­gevallen </a:t>
            </a:r>
            <a:r>
              <a:rPr lang="nl-NL" sz="1800" dirty="0">
                <a:sym typeface="Times New Roman"/>
              </a:rPr>
              <a:t> </a:t>
            </a:r>
            <a:endParaRPr lang="nl-NL" sz="1800" dirty="0"/>
          </a:p>
          <a:p>
            <a:pPr marL="361950" lvl="2" indent="-361950">
              <a:lnSpc>
                <a:spcPct val="100000"/>
              </a:lnSpc>
              <a:spcBef>
                <a:spcPts val="0"/>
              </a:spcBef>
              <a:buClr>
                <a:srgbClr val="FF6600"/>
              </a:buClr>
              <a:buSzPct val="100000"/>
              <a:buFont typeface="Arial" panose="020B0604020202020204" pitchFamily="34" charset="0"/>
              <a:buChar char="•"/>
            </a:pPr>
            <a:r>
              <a:rPr lang="nl-NL" sz="1800" dirty="0"/>
              <a:t>Horeca: 51% seksuele intimidatie (FNV 2017)</a:t>
            </a:r>
          </a:p>
          <a:p>
            <a:pPr marL="361950" lvl="2" indent="-361950">
              <a:lnSpc>
                <a:spcPct val="100000"/>
              </a:lnSpc>
              <a:spcBef>
                <a:spcPts val="0"/>
              </a:spcBef>
              <a:buClr>
                <a:srgbClr val="FF6600"/>
              </a:buClr>
              <a:buSzPct val="100000"/>
              <a:buFont typeface="Arial" panose="020B0604020202020204" pitchFamily="34" charset="0"/>
              <a:buChar char="•"/>
            </a:pPr>
            <a:r>
              <a:rPr lang="nl-NL" sz="1800" dirty="0"/>
              <a:t>Grote steden: veel straatintimidatie</a:t>
            </a:r>
            <a:endParaRPr sz="1800" dirty="0"/>
          </a:p>
          <a:p>
            <a:pPr marL="361950" lvl="2" indent="-361950">
              <a:lnSpc>
                <a:spcPct val="100000"/>
              </a:lnSpc>
              <a:spcBef>
                <a:spcPts val="0"/>
              </a:spcBef>
              <a:buClr>
                <a:srgbClr val="FF6600"/>
              </a:buClr>
              <a:buSzPct val="100000"/>
              <a:buFont typeface="Arial" panose="020B0604020202020204" pitchFamily="34" charset="0"/>
              <a:buChar char="•"/>
            </a:pPr>
            <a:r>
              <a:rPr lang="nl-NL" sz="1800" dirty="0"/>
              <a:t>Geweld tegen jongeren: 1 op 5 jongeren (2020) </a:t>
            </a:r>
            <a:endParaRPr sz="1800" dirty="0"/>
          </a:p>
        </p:txBody>
      </p:sp>
      <p:pic>
        <p:nvPicPr>
          <p:cNvPr id="12" name="Google Shape;96;p2">
            <a:extLst>
              <a:ext uri="{FF2B5EF4-FFF2-40B4-BE49-F238E27FC236}">
                <a16:creationId xmlns:a16="http://schemas.microsoft.com/office/drawing/2014/main" id="{90B69A9B-BA3E-405F-93B0-3B573009F4B9}"/>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pic>
        <p:nvPicPr>
          <p:cNvPr id="7" name="Google Shape;96;p2">
            <a:extLst>
              <a:ext uri="{FF2B5EF4-FFF2-40B4-BE49-F238E27FC236}">
                <a16:creationId xmlns:a16="http://schemas.microsoft.com/office/drawing/2014/main" id="{7FF01D3A-3EDE-4171-985F-568648F82337}"/>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8" name="Google Shape;85;p1">
            <a:extLst>
              <a:ext uri="{FF2B5EF4-FFF2-40B4-BE49-F238E27FC236}">
                <a16:creationId xmlns:a16="http://schemas.microsoft.com/office/drawing/2014/main" id="{59ABFD97-B41C-4514-9697-E762C6701C34}"/>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Cijfers</a:t>
            </a:r>
          </a:p>
        </p:txBody>
      </p:sp>
      <p:pic>
        <p:nvPicPr>
          <p:cNvPr id="9" name="Google Shape;155;p9" descr="Afbeelding met persoon, kleding&#10;&#10;Automatisch gegenereerde beschrijving">
            <a:extLst>
              <a:ext uri="{FF2B5EF4-FFF2-40B4-BE49-F238E27FC236}">
                <a16:creationId xmlns:a16="http://schemas.microsoft.com/office/drawing/2014/main" id="{CEFFC797-C47E-4AE2-B89A-BA2034E1ACB8}"/>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704792" y="0"/>
            <a:ext cx="5495843"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2" name="Onlinemedia 1" title="Orange the World | Marloes">
            <a:hlinkClick r:id="" action="ppaction://media"/>
            <a:extLst>
              <a:ext uri="{FF2B5EF4-FFF2-40B4-BE49-F238E27FC236}">
                <a16:creationId xmlns:a16="http://schemas.microsoft.com/office/drawing/2014/main" id="{5B55AEEA-5BCC-4F6D-A4DE-F0D9DF7E2623}"/>
              </a:ext>
            </a:extLst>
          </p:cNvPr>
          <p:cNvPicPr>
            <a:picLocks noRot="1" noChangeAspect="1"/>
          </p:cNvPicPr>
          <p:nvPr>
            <a:videoFile r:link="rId1"/>
          </p:nvPr>
        </p:nvPicPr>
        <p:blipFill>
          <a:blip r:embed="rId4"/>
          <a:stretch>
            <a:fillRect/>
          </a:stretch>
        </p:blipFill>
        <p:spPr>
          <a:xfrm>
            <a:off x="-25047" y="0"/>
            <a:ext cx="12242093" cy="6916783"/>
          </a:xfrm>
          <a:prstGeom prst="rect">
            <a:avLst/>
          </a:prstGeom>
        </p:spPr>
      </p:pic>
      <p:sp>
        <p:nvSpPr>
          <p:cNvPr id="8" name="Google Shape;85;p1">
            <a:extLst>
              <a:ext uri="{FF2B5EF4-FFF2-40B4-BE49-F238E27FC236}">
                <a16:creationId xmlns:a16="http://schemas.microsoft.com/office/drawing/2014/main" id="{58F78341-7CFE-4D42-8FA7-841E736F443E}"/>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‘Ervaringsdeskundige’ Marloes</a:t>
            </a:r>
          </a:p>
        </p:txBody>
      </p:sp>
    </p:spTree>
    <p:extLst>
      <p:ext uri="{BB962C8B-B14F-4D97-AF65-F5344CB8AC3E}">
        <p14:creationId xmlns:p14="http://schemas.microsoft.com/office/powerpoint/2010/main" val="361667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5" name="Google Shape;96;p2">
            <a:extLst>
              <a:ext uri="{FF2B5EF4-FFF2-40B4-BE49-F238E27FC236}">
                <a16:creationId xmlns:a16="http://schemas.microsoft.com/office/drawing/2014/main" id="{7F858CEB-E714-4070-9403-8EB6B9D2610F}"/>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9" name="Google Shape;85;p1">
            <a:extLst>
              <a:ext uri="{FF2B5EF4-FFF2-40B4-BE49-F238E27FC236}">
                <a16:creationId xmlns:a16="http://schemas.microsoft.com/office/drawing/2014/main" id="{EDE76A16-E49E-4D18-8DC7-E5A8CC248438}"/>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300" b="1" dirty="0">
                <a:solidFill>
                  <a:schemeClr val="bg1"/>
                </a:solidFill>
              </a:rPr>
              <a:t>Pak je rol</a:t>
            </a:r>
          </a:p>
        </p:txBody>
      </p:sp>
      <p:pic>
        <p:nvPicPr>
          <p:cNvPr id="8" name="Google Shape;227;p16">
            <a:extLst>
              <a:ext uri="{FF2B5EF4-FFF2-40B4-BE49-F238E27FC236}">
                <a16:creationId xmlns:a16="http://schemas.microsoft.com/office/drawing/2014/main" id="{DC2010BE-B9FC-4A15-9446-4AC365C3F3EB}"/>
              </a:ext>
            </a:extLst>
          </p:cNvPr>
          <p:cNvPicPr preferRelativeResize="0">
            <a:picLocks noGrp="1"/>
          </p:cNvPicPr>
          <p:nvPr>
            <p:ph type="body" idx="1"/>
          </p:nvPr>
        </p:nvPicPr>
        <p:blipFill rotWithShape="1">
          <a:blip r:embed="rId4">
            <a:alphaModFix/>
          </a:blip>
          <a:srcRect/>
          <a:stretch/>
        </p:blipFill>
        <p:spPr>
          <a:xfrm>
            <a:off x="2392051" y="1629722"/>
            <a:ext cx="3546456" cy="5015983"/>
          </a:xfrm>
          <a:prstGeom prst="rect">
            <a:avLst/>
          </a:prstGeom>
          <a:noFill/>
          <a:ln>
            <a:noFill/>
          </a:ln>
        </p:spPr>
      </p:pic>
      <p:pic>
        <p:nvPicPr>
          <p:cNvPr id="10" name="Google Shape;228;p16">
            <a:extLst>
              <a:ext uri="{FF2B5EF4-FFF2-40B4-BE49-F238E27FC236}">
                <a16:creationId xmlns:a16="http://schemas.microsoft.com/office/drawing/2014/main" id="{B4B6CA8A-DE8C-420D-983E-CC08F6EC411D}"/>
              </a:ext>
            </a:extLst>
          </p:cNvPr>
          <p:cNvPicPr preferRelativeResize="0"/>
          <p:nvPr/>
        </p:nvPicPr>
        <p:blipFill rotWithShape="1">
          <a:blip r:embed="rId5">
            <a:alphaModFix/>
          </a:blip>
          <a:srcRect/>
          <a:stretch/>
        </p:blipFill>
        <p:spPr>
          <a:xfrm>
            <a:off x="6253928" y="1629722"/>
            <a:ext cx="3546021" cy="5015983"/>
          </a:xfrm>
          <a:prstGeom prst="rect">
            <a:avLst/>
          </a:prstGeom>
          <a:noFill/>
          <a:ln>
            <a:noFill/>
          </a:ln>
        </p:spPr>
      </p:pic>
    </p:spTree>
    <p:extLst>
      <p:ext uri="{BB962C8B-B14F-4D97-AF65-F5344CB8AC3E}">
        <p14:creationId xmlns:p14="http://schemas.microsoft.com/office/powerpoint/2010/main" val="3426890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2"/>
          <p:cNvSpPr txBox="1">
            <a:spLocks noGrp="1"/>
          </p:cNvSpPr>
          <p:nvPr>
            <p:ph type="body" idx="1"/>
          </p:nvPr>
        </p:nvSpPr>
        <p:spPr>
          <a:xfrm>
            <a:off x="838200" y="1825500"/>
            <a:ext cx="11230429" cy="5032500"/>
          </a:xfrm>
          <a:prstGeom prst="rect">
            <a:avLst/>
          </a:prstGeom>
          <a:noFill/>
          <a:ln>
            <a:noFill/>
          </a:ln>
        </p:spPr>
        <p:txBody>
          <a:bodyPr spcFirstLastPara="1" wrap="square" lIns="91425" tIns="45700" rIns="91425" bIns="45700" anchor="t" anchorCtr="0">
            <a:normAutofit/>
          </a:bodyPr>
          <a:lstStyle/>
          <a:p>
            <a:pPr marL="514350" indent="-514350" fontAlgn="base">
              <a:lnSpc>
                <a:spcPct val="110000"/>
              </a:lnSpc>
              <a:spcBef>
                <a:spcPts val="0"/>
              </a:spcBef>
              <a:buClr>
                <a:srgbClr val="FF6600"/>
              </a:buClr>
              <a:buSzPct val="100000"/>
              <a:buFont typeface="+mj-lt"/>
              <a:buAutoNum type="arabicPeriod"/>
            </a:pPr>
            <a:r>
              <a:rPr lang="nl-NL" dirty="0"/>
              <a:t>Ik gebruik geen geweld tegen vrouwen en meisjes.</a:t>
            </a:r>
          </a:p>
          <a:p>
            <a:pPr marL="514350" indent="-514350" fontAlgn="base">
              <a:lnSpc>
                <a:spcPct val="110000"/>
              </a:lnSpc>
              <a:spcBef>
                <a:spcPts val="0"/>
              </a:spcBef>
              <a:buClr>
                <a:srgbClr val="FF6600"/>
              </a:buClr>
              <a:buSzPct val="100000"/>
              <a:buFont typeface="+mj-lt"/>
              <a:buAutoNum type="arabicPeriod"/>
            </a:pPr>
            <a:r>
              <a:rPr lang="nl-NL" dirty="0"/>
              <a:t>Ik neem vrouwen en meisjes die geweld melden serieus en steun hen bij het vinden van hulp.</a:t>
            </a:r>
          </a:p>
          <a:p>
            <a:pPr marL="514350" indent="-514350" fontAlgn="base">
              <a:lnSpc>
                <a:spcPct val="110000"/>
              </a:lnSpc>
              <a:spcBef>
                <a:spcPts val="0"/>
              </a:spcBef>
              <a:buClr>
                <a:srgbClr val="FF6600"/>
              </a:buClr>
              <a:buSzPct val="100000"/>
              <a:buFont typeface="+mj-lt"/>
              <a:buAutoNum type="arabicPeriod"/>
            </a:pPr>
            <a:r>
              <a:rPr lang="nl-NL" dirty="0"/>
              <a:t>Ik doe wat ik kan om te zorgen dat vrouwen en meisjes zich veilig kunnen voelen.</a:t>
            </a:r>
          </a:p>
          <a:p>
            <a:pPr marL="514350" indent="-514350" fontAlgn="base">
              <a:lnSpc>
                <a:spcPct val="110000"/>
              </a:lnSpc>
              <a:spcBef>
                <a:spcPts val="0"/>
              </a:spcBef>
              <a:buClr>
                <a:srgbClr val="FF6600"/>
              </a:buClr>
              <a:buSzPct val="100000"/>
              <a:buFont typeface="+mj-lt"/>
              <a:buAutoNum type="arabicPeriod"/>
            </a:pPr>
            <a:r>
              <a:rPr lang="nl-NL" dirty="0"/>
              <a:t>Ik draag bij aan het doorbreken van het taboe rond praten over geweld tegen vrouwen.</a:t>
            </a:r>
          </a:p>
          <a:p>
            <a:pPr marL="514350" indent="-514350" fontAlgn="base">
              <a:lnSpc>
                <a:spcPct val="110000"/>
              </a:lnSpc>
              <a:spcBef>
                <a:spcPts val="0"/>
              </a:spcBef>
              <a:buClr>
                <a:srgbClr val="FF6600"/>
              </a:buClr>
              <a:buSzPct val="100000"/>
              <a:buFont typeface="+mj-lt"/>
              <a:buAutoNum type="arabicPeriod"/>
            </a:pPr>
            <a:r>
              <a:rPr lang="nl-NL" dirty="0"/>
              <a:t>Ik spreek mensen in mijn omgeving aan op grensoverschrijdend gedrag.</a:t>
            </a:r>
          </a:p>
          <a:p>
            <a:pPr marL="0" lvl="0" indent="0" algn="l" rtl="0">
              <a:lnSpc>
                <a:spcPct val="90000"/>
              </a:lnSpc>
              <a:spcBef>
                <a:spcPts val="1000"/>
              </a:spcBef>
              <a:spcAft>
                <a:spcPts val="0"/>
              </a:spcAft>
              <a:buNone/>
            </a:pPr>
            <a:endParaRPr dirty="0"/>
          </a:p>
          <a:p>
            <a:pPr marL="0" lvl="0" indent="0" algn="l" rtl="0">
              <a:lnSpc>
                <a:spcPct val="90000"/>
              </a:lnSpc>
              <a:spcBef>
                <a:spcPts val="1000"/>
              </a:spcBef>
              <a:spcAft>
                <a:spcPts val="0"/>
              </a:spcAft>
              <a:buNone/>
            </a:pPr>
            <a:endParaRPr dirty="0"/>
          </a:p>
          <a:p>
            <a:pPr marL="457200" lvl="0" indent="0" algn="l" rtl="0">
              <a:lnSpc>
                <a:spcPct val="90000"/>
              </a:lnSpc>
              <a:spcBef>
                <a:spcPts val="1000"/>
              </a:spcBef>
              <a:spcAft>
                <a:spcPts val="0"/>
              </a:spcAft>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0" name="Google Shape;85;p1">
            <a:extLst>
              <a:ext uri="{FF2B5EF4-FFF2-40B4-BE49-F238E27FC236}">
                <a16:creationId xmlns:a16="http://schemas.microsoft.com/office/drawing/2014/main" id="{BFEE6112-B90C-47E9-87C6-1A82667DA2FF}"/>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 Medestander-verklaring  </a:t>
            </a:r>
          </a:p>
        </p:txBody>
      </p:sp>
      <p:pic>
        <p:nvPicPr>
          <p:cNvPr id="5" name="Google Shape;96;p2">
            <a:extLst>
              <a:ext uri="{FF2B5EF4-FFF2-40B4-BE49-F238E27FC236}">
                <a16:creationId xmlns:a16="http://schemas.microsoft.com/office/drawing/2014/main" id="{42E67EDC-0F47-43BA-B306-748A362DB864}"/>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Tree>
    <p:extLst>
      <p:ext uri="{BB962C8B-B14F-4D97-AF65-F5344CB8AC3E}">
        <p14:creationId xmlns:p14="http://schemas.microsoft.com/office/powerpoint/2010/main" val="411153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aphicFrame>
        <p:nvGraphicFramePr>
          <p:cNvPr id="6" name="Tabel 6">
            <a:extLst>
              <a:ext uri="{FF2B5EF4-FFF2-40B4-BE49-F238E27FC236}">
                <a16:creationId xmlns:a16="http://schemas.microsoft.com/office/drawing/2014/main" id="{EE477270-2BDB-4435-A6B2-5A1F9114ABA9}"/>
              </a:ext>
            </a:extLst>
          </p:cNvPr>
          <p:cNvGraphicFramePr>
            <a:graphicFrameLocks noGrp="1"/>
          </p:cNvGraphicFramePr>
          <p:nvPr>
            <p:extLst>
              <p:ext uri="{D42A27DB-BD31-4B8C-83A1-F6EECF244321}">
                <p14:modId xmlns:p14="http://schemas.microsoft.com/office/powerpoint/2010/main" val="974539813"/>
              </p:ext>
            </p:extLst>
          </p:nvPr>
        </p:nvGraphicFramePr>
        <p:xfrm>
          <a:off x="861741" y="2030167"/>
          <a:ext cx="10468518" cy="3611283"/>
        </p:xfrm>
        <a:graphic>
          <a:graphicData uri="http://schemas.openxmlformats.org/drawingml/2006/table">
            <a:tbl>
              <a:tblPr firstRow="1" bandRow="1">
                <a:tableStyleId>{F5AB1C69-6EDB-4FF4-983F-18BD219EF322}</a:tableStyleId>
              </a:tblPr>
              <a:tblGrid>
                <a:gridCol w="3489506">
                  <a:extLst>
                    <a:ext uri="{9D8B030D-6E8A-4147-A177-3AD203B41FA5}">
                      <a16:colId xmlns:a16="http://schemas.microsoft.com/office/drawing/2014/main" val="4026142426"/>
                    </a:ext>
                  </a:extLst>
                </a:gridCol>
                <a:gridCol w="3489506">
                  <a:extLst>
                    <a:ext uri="{9D8B030D-6E8A-4147-A177-3AD203B41FA5}">
                      <a16:colId xmlns:a16="http://schemas.microsoft.com/office/drawing/2014/main" val="576575929"/>
                    </a:ext>
                  </a:extLst>
                </a:gridCol>
                <a:gridCol w="3489506">
                  <a:extLst>
                    <a:ext uri="{9D8B030D-6E8A-4147-A177-3AD203B41FA5}">
                      <a16:colId xmlns:a16="http://schemas.microsoft.com/office/drawing/2014/main" val="3352823873"/>
                    </a:ext>
                  </a:extLst>
                </a:gridCol>
              </a:tblGrid>
              <a:tr h="503476">
                <a:tc>
                  <a:txBody>
                    <a:bodyPr/>
                    <a:lstStyle/>
                    <a:p>
                      <a:pPr algn="ctr"/>
                      <a:r>
                        <a:rPr lang="nl-NL" sz="1800" dirty="0"/>
                        <a:t>Bereid je voor</a:t>
                      </a:r>
                    </a:p>
                  </a:txBody>
                  <a:tcPr>
                    <a:solidFill>
                      <a:srgbClr val="FF6600"/>
                    </a:solidFill>
                  </a:tcPr>
                </a:tc>
                <a:tc>
                  <a:txBody>
                    <a:bodyPr/>
                    <a:lstStyle/>
                    <a:p>
                      <a:pPr algn="ctr"/>
                      <a:r>
                        <a:rPr lang="nl-NL" sz="1800" dirty="0"/>
                        <a:t>Je zit in een onveilige situatie </a:t>
                      </a:r>
                    </a:p>
                  </a:txBody>
                  <a:tcPr>
                    <a:solidFill>
                      <a:srgbClr val="FF6600"/>
                    </a:solidFill>
                  </a:tcPr>
                </a:tc>
                <a:tc>
                  <a:txBody>
                    <a:bodyPr/>
                    <a:lstStyle/>
                    <a:p>
                      <a:pPr algn="ctr"/>
                      <a:r>
                        <a:rPr lang="nl-NL" sz="1800" dirty="0"/>
                        <a:t>Je bent getuige </a:t>
                      </a:r>
                    </a:p>
                  </a:txBody>
                  <a:tcPr>
                    <a:solidFill>
                      <a:srgbClr val="FF6600"/>
                    </a:solidFill>
                  </a:tcPr>
                </a:tc>
                <a:extLst>
                  <a:ext uri="{0D108BD9-81ED-4DB2-BD59-A6C34878D82A}">
                    <a16:rowId xmlns:a16="http://schemas.microsoft.com/office/drawing/2014/main" val="3931739798"/>
                  </a:ext>
                </a:extLst>
              </a:tr>
              <a:tr h="547487">
                <a:tc>
                  <a:txBody>
                    <a:bodyPr/>
                    <a:lstStyle/>
                    <a:p>
                      <a:pPr marL="0" marR="0" indent="0" algn="l" rtl="0">
                        <a:lnSpc>
                          <a:spcPct val="100000"/>
                        </a:lnSpc>
                        <a:spcBef>
                          <a:spcPts val="0"/>
                        </a:spcBef>
                        <a:spcAft>
                          <a:spcPts val="0"/>
                        </a:spcAft>
                        <a:buClr>
                          <a:schemeClr val="bg1"/>
                        </a:buClr>
                        <a:buFontTx/>
                        <a:buNone/>
                      </a:pPr>
                      <a:r>
                        <a:rPr lang="nl-NL" sz="1800" b="1" i="0" u="none" strike="noStrike" cap="none" dirty="0">
                          <a:solidFill>
                            <a:schemeClr val="bg1"/>
                          </a:solidFill>
                          <a:latin typeface="+mn-lt"/>
                          <a:ea typeface="+mn-ea"/>
                          <a:cs typeface="+mn-cs"/>
                          <a:sym typeface="Arial"/>
                        </a:rPr>
                        <a:t>1. …..</a:t>
                      </a:r>
                    </a:p>
                  </a:txBody>
                  <a:tcPr>
                    <a:solidFill>
                      <a:srgbClr val="FF6600">
                        <a:alpha val="24000"/>
                      </a:srgbClr>
                    </a:solidFill>
                  </a:tcPr>
                </a:tc>
                <a:tc>
                  <a:txBody>
                    <a:bodyPr/>
                    <a:lstStyle/>
                    <a:p>
                      <a:pPr marL="0" marR="0" indent="0" algn="l" rtl="0">
                        <a:lnSpc>
                          <a:spcPct val="100000"/>
                        </a:lnSpc>
                        <a:spcBef>
                          <a:spcPts val="0"/>
                        </a:spcBef>
                        <a:spcAft>
                          <a:spcPts val="0"/>
                        </a:spcAft>
                        <a:buClr>
                          <a:schemeClr val="bg1"/>
                        </a:buClr>
                        <a:buFontTx/>
                        <a:buNone/>
                      </a:pPr>
                      <a:r>
                        <a:rPr lang="nl-NL" sz="1800" b="1" i="0" u="none" strike="noStrike" cap="none" dirty="0">
                          <a:solidFill>
                            <a:schemeClr val="bg1"/>
                          </a:solidFill>
                          <a:latin typeface="+mn-lt"/>
                          <a:ea typeface="+mn-ea"/>
                          <a:cs typeface="+mn-cs"/>
                          <a:sym typeface="Arial"/>
                        </a:rPr>
                        <a:t>1. …..</a:t>
                      </a:r>
                    </a:p>
                  </a:txBody>
                  <a:tcPr>
                    <a:solidFill>
                      <a:srgbClr val="FF6600">
                        <a:alpha val="24000"/>
                      </a:srgbClr>
                    </a:solidFill>
                  </a:tcPr>
                </a:tc>
                <a:tc>
                  <a:txBody>
                    <a:bodyPr/>
                    <a:lstStyle/>
                    <a:p>
                      <a:pPr marL="0" marR="0" indent="0" algn="l" rtl="0">
                        <a:lnSpc>
                          <a:spcPct val="100000"/>
                        </a:lnSpc>
                        <a:spcBef>
                          <a:spcPts val="0"/>
                        </a:spcBef>
                        <a:spcAft>
                          <a:spcPts val="0"/>
                        </a:spcAft>
                        <a:buClr>
                          <a:schemeClr val="bg1"/>
                        </a:buClr>
                        <a:buFontTx/>
                        <a:buNone/>
                      </a:pPr>
                      <a:r>
                        <a:rPr lang="nl-NL" sz="1800" b="1" i="0" u="none" strike="noStrike" cap="none" dirty="0">
                          <a:solidFill>
                            <a:schemeClr val="bg1"/>
                          </a:solidFill>
                          <a:latin typeface="+mn-lt"/>
                          <a:ea typeface="+mn-ea"/>
                          <a:cs typeface="+mn-cs"/>
                          <a:sym typeface="Arial"/>
                        </a:rPr>
                        <a:t>1. …..</a:t>
                      </a:r>
                    </a:p>
                  </a:txBody>
                  <a:tcPr>
                    <a:solidFill>
                      <a:srgbClr val="FF6600">
                        <a:alpha val="24000"/>
                      </a:srgbClr>
                    </a:solidFill>
                  </a:tcPr>
                </a:tc>
                <a:extLst>
                  <a:ext uri="{0D108BD9-81ED-4DB2-BD59-A6C34878D82A}">
                    <a16:rowId xmlns:a16="http://schemas.microsoft.com/office/drawing/2014/main" val="1961477265"/>
                  </a:ext>
                </a:extLst>
              </a:tr>
              <a:tr h="409493">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2. …..</a:t>
                      </a:r>
                    </a:p>
                    <a:p>
                      <a:pPr marL="0" marR="0" indent="0" algn="l" rtl="0">
                        <a:lnSpc>
                          <a:spcPct val="100000"/>
                        </a:lnSpc>
                        <a:spcBef>
                          <a:spcPts val="0"/>
                        </a:spcBef>
                        <a:spcAft>
                          <a:spcPts val="0"/>
                        </a:spcAft>
                        <a:buClr>
                          <a:schemeClr val="bg1"/>
                        </a:buClr>
                        <a:buFontTx/>
                        <a:buNone/>
                      </a:pPr>
                      <a:endParaRPr lang="nl-NL" sz="1800" b="1" i="0" u="none" strike="noStrike" cap="none" dirty="0">
                        <a:solidFill>
                          <a:schemeClr val="bg1"/>
                        </a:solidFill>
                        <a:latin typeface="+mn-lt"/>
                        <a:ea typeface="+mn-ea"/>
                        <a:cs typeface="+mn-cs"/>
                        <a:sym typeface="Arial"/>
                      </a:endParaRP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2. …..</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2. …..</a:t>
                      </a:r>
                    </a:p>
                  </a:txBody>
                  <a:tcPr>
                    <a:solidFill>
                      <a:srgbClr val="FF6600">
                        <a:alpha val="24000"/>
                      </a:srgbClr>
                    </a:solidFill>
                  </a:tcPr>
                </a:tc>
                <a:extLst>
                  <a:ext uri="{0D108BD9-81ED-4DB2-BD59-A6C34878D82A}">
                    <a16:rowId xmlns:a16="http://schemas.microsoft.com/office/drawing/2014/main" val="3124846980"/>
                  </a:ext>
                </a:extLst>
              </a:tr>
              <a:tr h="416289">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3. …..</a:t>
                      </a:r>
                    </a:p>
                    <a:p>
                      <a:pPr marL="0" marR="0" indent="0" algn="l" rtl="0">
                        <a:lnSpc>
                          <a:spcPct val="100000"/>
                        </a:lnSpc>
                        <a:spcBef>
                          <a:spcPts val="0"/>
                        </a:spcBef>
                        <a:spcAft>
                          <a:spcPts val="0"/>
                        </a:spcAft>
                        <a:buClr>
                          <a:schemeClr val="bg1"/>
                        </a:buClr>
                        <a:buFontTx/>
                        <a:buNone/>
                      </a:pPr>
                      <a:endParaRPr lang="nl-NL" sz="1800" b="1" i="0" u="none" strike="noStrike" cap="none" dirty="0">
                        <a:solidFill>
                          <a:schemeClr val="bg1"/>
                        </a:solidFill>
                        <a:latin typeface="+mn-lt"/>
                        <a:ea typeface="+mn-ea"/>
                        <a:cs typeface="+mn-cs"/>
                        <a:sym typeface="Arial"/>
                      </a:endParaRP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3. …..</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3. …..</a:t>
                      </a:r>
                    </a:p>
                  </a:txBody>
                  <a:tcPr>
                    <a:solidFill>
                      <a:srgbClr val="FF6600">
                        <a:alpha val="24000"/>
                      </a:srgbClr>
                    </a:solidFill>
                  </a:tcPr>
                </a:tc>
                <a:extLst>
                  <a:ext uri="{0D108BD9-81ED-4DB2-BD59-A6C34878D82A}">
                    <a16:rowId xmlns:a16="http://schemas.microsoft.com/office/drawing/2014/main" val="2537364318"/>
                  </a:ext>
                </a:extLst>
              </a:tr>
              <a:tr h="384313">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4. …..</a:t>
                      </a:r>
                    </a:p>
                    <a:p>
                      <a:pPr marL="0" marR="0" indent="0" algn="l" rtl="0">
                        <a:lnSpc>
                          <a:spcPct val="100000"/>
                        </a:lnSpc>
                        <a:spcBef>
                          <a:spcPts val="0"/>
                        </a:spcBef>
                        <a:spcAft>
                          <a:spcPts val="0"/>
                        </a:spcAft>
                        <a:buClr>
                          <a:schemeClr val="bg1"/>
                        </a:buClr>
                        <a:buFontTx/>
                        <a:buNone/>
                      </a:pPr>
                      <a:endParaRPr lang="nl-NL" sz="1800" b="1" i="0" u="none" strike="noStrike" cap="none" dirty="0">
                        <a:solidFill>
                          <a:schemeClr val="bg1"/>
                        </a:solidFill>
                        <a:latin typeface="+mn-lt"/>
                        <a:ea typeface="+mn-ea"/>
                        <a:cs typeface="+mn-cs"/>
                        <a:sym typeface="Arial"/>
                      </a:endParaRP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4. …..</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4. …..</a:t>
                      </a:r>
                    </a:p>
                  </a:txBody>
                  <a:tcPr>
                    <a:solidFill>
                      <a:srgbClr val="FF6600">
                        <a:alpha val="24000"/>
                      </a:srgbClr>
                    </a:solidFill>
                  </a:tcPr>
                </a:tc>
                <a:extLst>
                  <a:ext uri="{0D108BD9-81ED-4DB2-BD59-A6C34878D82A}">
                    <a16:rowId xmlns:a16="http://schemas.microsoft.com/office/drawing/2014/main" val="3318392646"/>
                  </a:ext>
                </a:extLst>
              </a:tr>
              <a:tr h="304800">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5. …..</a:t>
                      </a:r>
                    </a:p>
                    <a:p>
                      <a:pPr marL="0" marR="0" indent="0" algn="l" rtl="0">
                        <a:lnSpc>
                          <a:spcPct val="100000"/>
                        </a:lnSpc>
                        <a:spcBef>
                          <a:spcPts val="0"/>
                        </a:spcBef>
                        <a:spcAft>
                          <a:spcPts val="0"/>
                        </a:spcAft>
                        <a:buClr>
                          <a:schemeClr val="bg1"/>
                        </a:buClr>
                        <a:buFontTx/>
                        <a:buNone/>
                      </a:pPr>
                      <a:endParaRPr lang="nl-NL" sz="1800" b="1" i="0" u="none" strike="noStrike" cap="none" dirty="0">
                        <a:solidFill>
                          <a:schemeClr val="bg1"/>
                        </a:solidFill>
                        <a:latin typeface="+mn-lt"/>
                        <a:ea typeface="+mn-ea"/>
                        <a:cs typeface="+mn-cs"/>
                        <a:sym typeface="Arial"/>
                      </a:endParaRP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5. …..</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5. …..</a:t>
                      </a:r>
                    </a:p>
                  </a:txBody>
                  <a:tcPr>
                    <a:solidFill>
                      <a:srgbClr val="FF6600">
                        <a:alpha val="24000"/>
                      </a:srgbClr>
                    </a:solidFill>
                  </a:tcPr>
                </a:tc>
                <a:extLst>
                  <a:ext uri="{0D108BD9-81ED-4DB2-BD59-A6C34878D82A}">
                    <a16:rowId xmlns:a16="http://schemas.microsoft.com/office/drawing/2014/main" val="1041149439"/>
                  </a:ext>
                </a:extLst>
              </a:tr>
            </a:tbl>
          </a:graphicData>
        </a:graphic>
      </p:graphicFrame>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5" name="Google Shape;85;p1">
            <a:extLst>
              <a:ext uri="{FF2B5EF4-FFF2-40B4-BE49-F238E27FC236}">
                <a16:creationId xmlns:a16="http://schemas.microsoft.com/office/drawing/2014/main" id="{923DEB76-E1B2-4FE9-971E-AE693549897C}"/>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Opdracht in de klas | variant 1 – wat kun je zelf doen? </a:t>
            </a:r>
          </a:p>
        </p:txBody>
      </p:sp>
    </p:spTree>
    <p:extLst>
      <p:ext uri="{BB962C8B-B14F-4D97-AF65-F5344CB8AC3E}">
        <p14:creationId xmlns:p14="http://schemas.microsoft.com/office/powerpoint/2010/main" val="3974679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8" name="Google Shape;85;p1">
            <a:extLst>
              <a:ext uri="{FF2B5EF4-FFF2-40B4-BE49-F238E27FC236}">
                <a16:creationId xmlns:a16="http://schemas.microsoft.com/office/drawing/2014/main" id="{FE36C29B-553E-47B4-8735-11B163D969A3}"/>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Wat kun je zelf doen?  </a:t>
            </a:r>
          </a:p>
        </p:txBody>
      </p:sp>
      <p:graphicFrame>
        <p:nvGraphicFramePr>
          <p:cNvPr id="6" name="Tabel 6">
            <a:extLst>
              <a:ext uri="{FF2B5EF4-FFF2-40B4-BE49-F238E27FC236}">
                <a16:creationId xmlns:a16="http://schemas.microsoft.com/office/drawing/2014/main" id="{EE477270-2BDB-4435-A6B2-5A1F9114ABA9}"/>
              </a:ext>
            </a:extLst>
          </p:cNvPr>
          <p:cNvGraphicFramePr>
            <a:graphicFrameLocks noGrp="1"/>
          </p:cNvGraphicFramePr>
          <p:nvPr>
            <p:extLst>
              <p:ext uri="{D42A27DB-BD31-4B8C-83A1-F6EECF244321}">
                <p14:modId xmlns:p14="http://schemas.microsoft.com/office/powerpoint/2010/main" val="1191228416"/>
              </p:ext>
            </p:extLst>
          </p:nvPr>
        </p:nvGraphicFramePr>
        <p:xfrm>
          <a:off x="861741" y="2030167"/>
          <a:ext cx="10468518" cy="3429556"/>
        </p:xfrm>
        <a:graphic>
          <a:graphicData uri="http://schemas.openxmlformats.org/drawingml/2006/table">
            <a:tbl>
              <a:tblPr firstRow="1" bandRow="1">
                <a:tableStyleId>{F5AB1C69-6EDB-4FF4-983F-18BD219EF322}</a:tableStyleId>
              </a:tblPr>
              <a:tblGrid>
                <a:gridCol w="3489506">
                  <a:extLst>
                    <a:ext uri="{9D8B030D-6E8A-4147-A177-3AD203B41FA5}">
                      <a16:colId xmlns:a16="http://schemas.microsoft.com/office/drawing/2014/main" val="4026142426"/>
                    </a:ext>
                  </a:extLst>
                </a:gridCol>
                <a:gridCol w="3489506">
                  <a:extLst>
                    <a:ext uri="{9D8B030D-6E8A-4147-A177-3AD203B41FA5}">
                      <a16:colId xmlns:a16="http://schemas.microsoft.com/office/drawing/2014/main" val="576575929"/>
                    </a:ext>
                  </a:extLst>
                </a:gridCol>
                <a:gridCol w="3489506">
                  <a:extLst>
                    <a:ext uri="{9D8B030D-6E8A-4147-A177-3AD203B41FA5}">
                      <a16:colId xmlns:a16="http://schemas.microsoft.com/office/drawing/2014/main" val="3352823873"/>
                    </a:ext>
                  </a:extLst>
                </a:gridCol>
              </a:tblGrid>
              <a:tr h="503476">
                <a:tc>
                  <a:txBody>
                    <a:bodyPr/>
                    <a:lstStyle/>
                    <a:p>
                      <a:pPr algn="ctr"/>
                      <a:r>
                        <a:rPr lang="nl-NL" sz="1800" dirty="0"/>
                        <a:t>Bereid je voor</a:t>
                      </a:r>
                    </a:p>
                  </a:txBody>
                  <a:tcPr>
                    <a:solidFill>
                      <a:srgbClr val="FF6600"/>
                    </a:solidFill>
                  </a:tcPr>
                </a:tc>
                <a:tc>
                  <a:txBody>
                    <a:bodyPr/>
                    <a:lstStyle/>
                    <a:p>
                      <a:pPr algn="ctr"/>
                      <a:r>
                        <a:rPr lang="nl-NL" sz="1800" dirty="0"/>
                        <a:t>Je zit in een onveilige situatie </a:t>
                      </a:r>
                    </a:p>
                  </a:txBody>
                  <a:tcPr>
                    <a:solidFill>
                      <a:srgbClr val="FF6600"/>
                    </a:solidFill>
                  </a:tcPr>
                </a:tc>
                <a:tc>
                  <a:txBody>
                    <a:bodyPr/>
                    <a:lstStyle/>
                    <a:p>
                      <a:pPr algn="ctr"/>
                      <a:r>
                        <a:rPr lang="nl-NL" sz="1800" dirty="0"/>
                        <a:t>Je bent getuige </a:t>
                      </a:r>
                    </a:p>
                  </a:txBody>
                  <a:tcPr>
                    <a:solidFill>
                      <a:srgbClr val="FF6600"/>
                    </a:solidFill>
                  </a:tcPr>
                </a:tc>
                <a:extLst>
                  <a:ext uri="{0D108BD9-81ED-4DB2-BD59-A6C34878D82A}">
                    <a16:rowId xmlns:a16="http://schemas.microsoft.com/office/drawing/2014/main" val="3931739798"/>
                  </a:ext>
                </a:extLst>
              </a:tr>
              <a:tr h="547487">
                <a:tc>
                  <a:txBody>
                    <a:bodyPr/>
                    <a:lstStyle/>
                    <a:p>
                      <a:pPr marL="0" marR="0" indent="0" algn="l" rtl="0">
                        <a:lnSpc>
                          <a:spcPct val="100000"/>
                        </a:lnSpc>
                        <a:spcBef>
                          <a:spcPts val="0"/>
                        </a:spcBef>
                        <a:spcAft>
                          <a:spcPts val="0"/>
                        </a:spcAft>
                        <a:buClr>
                          <a:schemeClr val="bg1"/>
                        </a:buClr>
                        <a:buFontTx/>
                        <a:buNone/>
                      </a:pPr>
                      <a:r>
                        <a:rPr lang="nl-NL" sz="1800" b="1" i="0" u="none" strike="noStrike" cap="none" dirty="0">
                          <a:solidFill>
                            <a:schemeClr val="bg1"/>
                          </a:solidFill>
                          <a:latin typeface="+mn-lt"/>
                          <a:ea typeface="+mn-ea"/>
                          <a:cs typeface="+mn-cs"/>
                          <a:sym typeface="Arial"/>
                        </a:rPr>
                        <a:t>1. SOS-knop telefoon </a:t>
                      </a:r>
                    </a:p>
                  </a:txBody>
                  <a:tcPr>
                    <a:solidFill>
                      <a:srgbClr val="FF6600">
                        <a:alpha val="24000"/>
                      </a:srgbClr>
                    </a:solidFill>
                  </a:tcPr>
                </a:tc>
                <a:tc>
                  <a:txBody>
                    <a:bodyPr/>
                    <a:lstStyle/>
                    <a:p>
                      <a:pPr marL="265113" marR="0" indent="-265113" algn="l" rtl="0">
                        <a:lnSpc>
                          <a:spcPct val="100000"/>
                        </a:lnSpc>
                        <a:spcBef>
                          <a:spcPts val="0"/>
                        </a:spcBef>
                        <a:spcAft>
                          <a:spcPts val="0"/>
                        </a:spcAft>
                        <a:buClr>
                          <a:schemeClr val="bg1"/>
                        </a:buClr>
                        <a:buFontTx/>
                        <a:buNone/>
                      </a:pPr>
                      <a:r>
                        <a:rPr lang="nl-NL" sz="1800" b="1" i="0" u="none" strike="noStrike" cap="none" dirty="0">
                          <a:solidFill>
                            <a:schemeClr val="bg1"/>
                          </a:solidFill>
                          <a:latin typeface="+mn-lt"/>
                          <a:ea typeface="+mn-ea"/>
                          <a:cs typeface="+mn-cs"/>
                          <a:sym typeface="Arial"/>
                        </a:rPr>
                        <a:t>1. Ga schreeuwen, dat trekt      aandacht</a:t>
                      </a:r>
                    </a:p>
                  </a:txBody>
                  <a:tcPr>
                    <a:solidFill>
                      <a:srgbClr val="FF6600">
                        <a:alpha val="24000"/>
                      </a:srgbClr>
                    </a:solidFill>
                  </a:tcPr>
                </a:tc>
                <a:tc>
                  <a:txBody>
                    <a:bodyPr/>
                    <a:lstStyle/>
                    <a:p>
                      <a:pPr marL="265113" marR="0" indent="-265113" algn="l" rtl="0">
                        <a:lnSpc>
                          <a:spcPct val="100000"/>
                        </a:lnSpc>
                        <a:spcBef>
                          <a:spcPts val="0"/>
                        </a:spcBef>
                        <a:spcAft>
                          <a:spcPts val="0"/>
                        </a:spcAft>
                        <a:buClr>
                          <a:schemeClr val="bg1"/>
                        </a:buClr>
                        <a:buFontTx/>
                        <a:buNone/>
                      </a:pPr>
                      <a:r>
                        <a:rPr lang="nl-NL" sz="1800" b="1" i="0" u="none" strike="noStrike" cap="none" dirty="0">
                          <a:solidFill>
                            <a:schemeClr val="bg1"/>
                          </a:solidFill>
                          <a:latin typeface="+mn-lt"/>
                          <a:ea typeface="+mn-ea"/>
                          <a:cs typeface="+mn-cs"/>
                          <a:sym typeface="Arial"/>
                        </a:rPr>
                        <a:t>1. Help het slachtoffer</a:t>
                      </a:r>
                    </a:p>
                  </a:txBody>
                  <a:tcPr>
                    <a:solidFill>
                      <a:srgbClr val="FF6600">
                        <a:alpha val="24000"/>
                      </a:srgbClr>
                    </a:solidFill>
                  </a:tcPr>
                </a:tc>
                <a:extLst>
                  <a:ext uri="{0D108BD9-81ED-4DB2-BD59-A6C34878D82A}">
                    <a16:rowId xmlns:a16="http://schemas.microsoft.com/office/drawing/2014/main" val="1961477265"/>
                  </a:ext>
                </a:extLst>
              </a:tr>
              <a:tr h="0">
                <a:tc>
                  <a:txBody>
                    <a:bodyPr/>
                    <a:lstStyle/>
                    <a:p>
                      <a:pPr marL="265113" marR="0" lvl="0" indent="-265113"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2. Ik weet wie ik altijd kan bellen</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2. Bel 112 </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2. Bel 112</a:t>
                      </a:r>
                    </a:p>
                  </a:txBody>
                  <a:tcPr>
                    <a:solidFill>
                      <a:srgbClr val="FF6600">
                        <a:alpha val="24000"/>
                      </a:srgbClr>
                    </a:solidFill>
                  </a:tcPr>
                </a:tc>
                <a:extLst>
                  <a:ext uri="{0D108BD9-81ED-4DB2-BD59-A6C34878D82A}">
                    <a16:rowId xmlns:a16="http://schemas.microsoft.com/office/drawing/2014/main" val="3124846980"/>
                  </a:ext>
                </a:extLst>
              </a:tr>
              <a:tr h="416289">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3. Ik fiets niet alleen naar huis</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3. Ga zo snel mogelijk weg</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3. Ga samen zo snel mogelijk weg</a:t>
                      </a:r>
                    </a:p>
                  </a:txBody>
                  <a:tcPr>
                    <a:solidFill>
                      <a:srgbClr val="FF6600">
                        <a:alpha val="24000"/>
                      </a:srgbClr>
                    </a:solidFill>
                  </a:tcPr>
                </a:tc>
                <a:extLst>
                  <a:ext uri="{0D108BD9-81ED-4DB2-BD59-A6C34878D82A}">
                    <a16:rowId xmlns:a16="http://schemas.microsoft.com/office/drawing/2014/main" val="2537364318"/>
                  </a:ext>
                </a:extLst>
              </a:tr>
              <a:tr h="384313">
                <a:tc>
                  <a:txBody>
                    <a:bodyPr/>
                    <a:lstStyle/>
                    <a:p>
                      <a:pPr marL="265113" marR="0" lvl="0" indent="-265113"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4. Ik ken m’n grenzen en geef ze aan </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4. Gebruik je SOS-knop </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4. </a:t>
                      </a:r>
                    </a:p>
                  </a:txBody>
                  <a:tcPr>
                    <a:solidFill>
                      <a:srgbClr val="FF6600">
                        <a:alpha val="24000"/>
                      </a:srgbClr>
                    </a:solidFill>
                  </a:tcPr>
                </a:tc>
                <a:extLst>
                  <a:ext uri="{0D108BD9-81ED-4DB2-BD59-A6C34878D82A}">
                    <a16:rowId xmlns:a16="http://schemas.microsoft.com/office/drawing/2014/main" val="3318392646"/>
                  </a:ext>
                </a:extLst>
              </a:tr>
              <a:tr h="304800">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5. Ik …… </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5. </a:t>
                      </a:r>
                    </a:p>
                  </a:txBody>
                  <a:tcPr>
                    <a:solidFill>
                      <a:srgbClr val="FF6600">
                        <a:alpha val="24000"/>
                      </a:srgbClr>
                    </a:solidFill>
                  </a:tcPr>
                </a:tc>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nl-NL" sz="1800" b="1" i="0" u="none" strike="noStrike" cap="none" dirty="0">
                          <a:solidFill>
                            <a:schemeClr val="bg1"/>
                          </a:solidFill>
                          <a:latin typeface="+mn-lt"/>
                          <a:ea typeface="+mn-ea"/>
                          <a:cs typeface="+mn-cs"/>
                          <a:sym typeface="Arial"/>
                        </a:rPr>
                        <a:t>5. </a:t>
                      </a:r>
                    </a:p>
                  </a:txBody>
                  <a:tcPr>
                    <a:solidFill>
                      <a:srgbClr val="FF6600">
                        <a:alpha val="24000"/>
                      </a:srgbClr>
                    </a:solidFill>
                  </a:tcPr>
                </a:tc>
                <a:extLst>
                  <a:ext uri="{0D108BD9-81ED-4DB2-BD59-A6C34878D82A}">
                    <a16:rowId xmlns:a16="http://schemas.microsoft.com/office/drawing/2014/main" val="1041149439"/>
                  </a:ext>
                </a:extLst>
              </a:tr>
            </a:tbl>
          </a:graphicData>
        </a:graphic>
      </p:graphicFrame>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Tree>
    <p:extLst>
      <p:ext uri="{BB962C8B-B14F-4D97-AF65-F5344CB8AC3E}">
        <p14:creationId xmlns:p14="http://schemas.microsoft.com/office/powerpoint/2010/main" val="1675319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fontAlgn="base">
              <a:lnSpc>
                <a:spcPct val="130000"/>
              </a:lnSpc>
              <a:spcBef>
                <a:spcPts val="0"/>
              </a:spcBef>
              <a:buClr>
                <a:srgbClr val="FF6600"/>
              </a:buClr>
              <a:buSzPct val="100000"/>
              <a:buNone/>
            </a:pPr>
            <a:r>
              <a:rPr lang="nl-NL" sz="3300" dirty="0"/>
              <a:t>Je hebt net de medestander-verklaring gelezen. Hierin staan 5 uitgangspunten en nú ga jij hiermee aan de slag. Jouw school wil komende week nog aandacht besteden aan de campagne tegen geweld tegen vrouwen en meisjes. </a:t>
            </a:r>
          </a:p>
          <a:p>
            <a:pPr marL="514350" lvl="0" indent="-514350" fontAlgn="base">
              <a:lnSpc>
                <a:spcPct val="130000"/>
              </a:lnSpc>
              <a:spcBef>
                <a:spcPts val="0"/>
              </a:spcBef>
              <a:buClr>
                <a:srgbClr val="FF6600"/>
              </a:buClr>
              <a:buSzPct val="100000"/>
              <a:buFont typeface="+mj-lt"/>
              <a:buAutoNum type="arabicPeriod"/>
            </a:pPr>
            <a:endParaRPr lang="nl-NL" sz="3300" dirty="0"/>
          </a:p>
          <a:p>
            <a:pPr marL="514350" lvl="0" indent="-514350" fontAlgn="base">
              <a:lnSpc>
                <a:spcPct val="130000"/>
              </a:lnSpc>
              <a:spcBef>
                <a:spcPts val="0"/>
              </a:spcBef>
              <a:buClr>
                <a:srgbClr val="FF6600"/>
              </a:buClr>
              <a:buSzPct val="100000"/>
              <a:buFont typeface="+mj-lt"/>
              <a:buAutoNum type="arabicPeriod"/>
            </a:pPr>
            <a:r>
              <a:rPr lang="nl-NL" sz="3300" dirty="0"/>
              <a:t>Je kiest 1 van de 5 uitgangspunten uit de verklaring die jou het meest aanspreekt. </a:t>
            </a:r>
          </a:p>
          <a:p>
            <a:pPr marL="514350" lvl="0" indent="-514350" fontAlgn="base">
              <a:lnSpc>
                <a:spcPct val="130000"/>
              </a:lnSpc>
              <a:spcBef>
                <a:spcPts val="0"/>
              </a:spcBef>
              <a:buClr>
                <a:srgbClr val="FF6600"/>
              </a:buClr>
              <a:buSzPct val="100000"/>
              <a:buFont typeface="+mj-lt"/>
              <a:buAutoNum type="arabicPeriod"/>
            </a:pPr>
            <a:r>
              <a:rPr lang="nl-NL" sz="3300" dirty="0"/>
              <a:t>Je hebt 5 minuten tijd om kort op te schrijven hoe jouw school daar aandacht aan moet besteden. </a:t>
            </a:r>
          </a:p>
          <a:p>
            <a:pPr marL="514350" lvl="0" indent="-514350" fontAlgn="base">
              <a:lnSpc>
                <a:spcPct val="130000"/>
              </a:lnSpc>
              <a:spcBef>
                <a:spcPts val="0"/>
              </a:spcBef>
              <a:buClr>
                <a:srgbClr val="FF6600"/>
              </a:buClr>
              <a:buSzPct val="100000"/>
              <a:buFont typeface="+mj-lt"/>
              <a:buAutoNum type="arabicPeriod"/>
            </a:pPr>
            <a:r>
              <a:rPr lang="nl-NL" sz="3300" dirty="0"/>
              <a:t>Na afloop vragen we je het mondeling toe te lichten.</a:t>
            </a:r>
          </a:p>
          <a:p>
            <a:pPr marL="228600" lvl="0" indent="-228600" algn="l" rtl="0">
              <a:lnSpc>
                <a:spcPct val="90000"/>
              </a:lnSpc>
              <a:spcBef>
                <a:spcPts val="0"/>
              </a:spcBef>
              <a:spcAft>
                <a:spcPts val="0"/>
              </a:spcAft>
              <a:buClr>
                <a:schemeClr val="dk1"/>
              </a:buClr>
              <a:buSzPts val="2800"/>
              <a:buChar char="•"/>
            </a:pPr>
            <a:endParaRPr lang="nl-NL" dirty="0"/>
          </a:p>
          <a:p>
            <a:pPr marL="228600" lvl="0" indent="-228600" algn="l" rtl="0">
              <a:lnSpc>
                <a:spcPct val="90000"/>
              </a:lnSpc>
              <a:spcBef>
                <a:spcPts val="0"/>
              </a:spcBef>
              <a:spcAft>
                <a:spcPts val="0"/>
              </a:spcAft>
              <a:buClr>
                <a:schemeClr val="dk1"/>
              </a:buClr>
              <a:buSzPts val="2800"/>
              <a:buChar char="•"/>
            </a:pPr>
            <a:endParaRPr dirty="0"/>
          </a:p>
        </p:txBody>
      </p:sp>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8" name="Google Shape;85;p1">
            <a:extLst>
              <a:ext uri="{FF2B5EF4-FFF2-40B4-BE49-F238E27FC236}">
                <a16:creationId xmlns:a16="http://schemas.microsoft.com/office/drawing/2014/main" id="{FE36C29B-553E-47B4-8735-11B163D969A3}"/>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Opdracht in de klas – variant 2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8" name="Google Shape;85;p1">
            <a:extLst>
              <a:ext uri="{FF2B5EF4-FFF2-40B4-BE49-F238E27FC236}">
                <a16:creationId xmlns:a16="http://schemas.microsoft.com/office/drawing/2014/main" id="{FE36C29B-553E-47B4-8735-11B163D969A3}"/>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Wat kun je zelf doen? </a:t>
            </a:r>
          </a:p>
        </p:txBody>
      </p:sp>
      <p:sp>
        <p:nvSpPr>
          <p:cNvPr id="3" name="Tijdelijke aanduiding voor tekst 2">
            <a:extLst>
              <a:ext uri="{FF2B5EF4-FFF2-40B4-BE49-F238E27FC236}">
                <a16:creationId xmlns:a16="http://schemas.microsoft.com/office/drawing/2014/main" id="{6EB497B9-960E-4428-A657-3CAC5C3C7435}"/>
              </a:ext>
            </a:extLst>
          </p:cNvPr>
          <p:cNvSpPr>
            <a:spLocks noGrp="1"/>
          </p:cNvSpPr>
          <p:nvPr>
            <p:ph type="body" idx="1"/>
          </p:nvPr>
        </p:nvSpPr>
        <p:spPr>
          <a:xfrm>
            <a:off x="838199" y="1825625"/>
            <a:ext cx="11353801" cy="4351338"/>
          </a:xfrm>
        </p:spPr>
        <p:txBody>
          <a:bodyPr>
            <a:normAutofit/>
          </a:bodyPr>
          <a:lstStyle/>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 </a:t>
            </a:r>
            <a:r>
              <a:rPr lang="nl-NL" sz="4000" dirty="0">
                <a:solidFill>
                  <a:srgbClr val="FF6600"/>
                </a:solidFill>
              </a:rPr>
              <a:t>onveiligheid</a:t>
            </a:r>
            <a:r>
              <a:rPr lang="nl-NL" sz="2800" dirty="0">
                <a:solidFill>
                  <a:srgbClr val="FF6600"/>
                </a:solidFill>
              </a:rPr>
              <a:t> </a:t>
            </a:r>
            <a:r>
              <a:rPr lang="nl-NL" sz="2800" dirty="0"/>
              <a:t>en</a:t>
            </a:r>
            <a:r>
              <a:rPr lang="nl-NL" sz="2800" dirty="0">
                <a:solidFill>
                  <a:srgbClr val="FF6600"/>
                </a:solidFill>
              </a:rPr>
              <a:t> </a:t>
            </a:r>
            <a:r>
              <a:rPr lang="nl-NL" sz="4000" dirty="0">
                <a:solidFill>
                  <a:srgbClr val="FF6600"/>
                </a:solidFill>
              </a:rPr>
              <a:t>angst</a:t>
            </a:r>
            <a:r>
              <a:rPr lang="nl-NL" sz="2800" dirty="0">
                <a:solidFill>
                  <a:srgbClr val="FF6600"/>
                </a:solidFill>
              </a:rPr>
              <a:t> </a:t>
            </a:r>
            <a:r>
              <a:rPr lang="nl-NL" sz="2800" dirty="0"/>
              <a:t>zijn</a:t>
            </a:r>
            <a:r>
              <a:rPr lang="nl-NL" sz="2800" dirty="0">
                <a:solidFill>
                  <a:srgbClr val="FF6600"/>
                </a:solidFill>
              </a:rPr>
              <a:t> </a:t>
            </a:r>
            <a:r>
              <a:rPr lang="nl-NL" sz="4000" dirty="0">
                <a:solidFill>
                  <a:srgbClr val="FF6600"/>
                </a:solidFill>
              </a:rPr>
              <a:t>niet oké</a:t>
            </a:r>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Wees je bewust ​dat het kan gebeuren</a:t>
            </a:r>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Bedenk wat je kan doen </a:t>
            </a:r>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Geef je eigen grenzen aan ​</a:t>
            </a:r>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Doorbreek het taboe: praat erover</a:t>
            </a:r>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Onderteken de medestander-verklaring via QR-code</a:t>
            </a:r>
          </a:p>
        </p:txBody>
      </p:sp>
      <p:pic>
        <p:nvPicPr>
          <p:cNvPr id="6" name="Afbeelding 5">
            <a:extLst>
              <a:ext uri="{FF2B5EF4-FFF2-40B4-BE49-F238E27FC236}">
                <a16:creationId xmlns:a16="http://schemas.microsoft.com/office/drawing/2014/main" id="{DB1090F7-A86A-424C-BFC4-AF3DC5092D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082759" y="4807858"/>
            <a:ext cx="1970314" cy="1970314"/>
          </a:xfrm>
          <a:prstGeom prst="rect">
            <a:avLst/>
          </a:prstGeom>
        </p:spPr>
      </p:pic>
    </p:spTree>
    <p:extLst>
      <p:ext uri="{BB962C8B-B14F-4D97-AF65-F5344CB8AC3E}">
        <p14:creationId xmlns:p14="http://schemas.microsoft.com/office/powerpoint/2010/main" val="4294479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3" name="Afbeelding 2">
            <a:extLst>
              <a:ext uri="{FF2B5EF4-FFF2-40B4-BE49-F238E27FC236}">
                <a16:creationId xmlns:a16="http://schemas.microsoft.com/office/drawing/2014/main" id="{5A43848D-6496-440F-B744-DD420815FDEC}"/>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4182233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8" name="Google Shape;85;p1">
            <a:extLst>
              <a:ext uri="{FF2B5EF4-FFF2-40B4-BE49-F238E27FC236}">
                <a16:creationId xmlns:a16="http://schemas.microsoft.com/office/drawing/2014/main" id="{FE36C29B-553E-47B4-8735-11B163D969A3}"/>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Belangrijk om te weten</a:t>
            </a:r>
          </a:p>
        </p:txBody>
      </p:sp>
      <p:sp>
        <p:nvSpPr>
          <p:cNvPr id="3" name="Tijdelijke aanduiding voor tekst 2">
            <a:extLst>
              <a:ext uri="{FF2B5EF4-FFF2-40B4-BE49-F238E27FC236}">
                <a16:creationId xmlns:a16="http://schemas.microsoft.com/office/drawing/2014/main" id="{6EB497B9-960E-4428-A657-3CAC5C3C7435}"/>
              </a:ext>
            </a:extLst>
          </p:cNvPr>
          <p:cNvSpPr>
            <a:spLocks noGrp="1"/>
          </p:cNvSpPr>
          <p:nvPr>
            <p:ph type="body" idx="1"/>
          </p:nvPr>
        </p:nvSpPr>
        <p:spPr/>
        <p:txBody>
          <a:bodyPr/>
          <a:lstStyle/>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Vertrouwenspersoon school, vrienden of ouders</a:t>
            </a:r>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Kindertelefoon tot 18 jaar 0800-0432</a:t>
            </a:r>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Alles oké supportlijn van 18 tot 24 jaar 0800-0450</a:t>
            </a:r>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Veilig Thuis: 0800-2000</a:t>
            </a:r>
            <a:r>
              <a:rPr lang="nl-NL" sz="2800" dirty="0">
                <a:solidFill>
                  <a:schemeClr val="tx1"/>
                </a:solidFill>
              </a:rPr>
              <a:t> </a:t>
            </a:r>
          </a:p>
        </p:txBody>
      </p:sp>
      <p:pic>
        <p:nvPicPr>
          <p:cNvPr id="6" name="Afbeelding 5">
            <a:extLst>
              <a:ext uri="{FF2B5EF4-FFF2-40B4-BE49-F238E27FC236}">
                <a16:creationId xmlns:a16="http://schemas.microsoft.com/office/drawing/2014/main" id="{B1E70BB1-7A06-484E-A940-7BEFF3AE8F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96000" y="3910601"/>
            <a:ext cx="4128053" cy="1987827"/>
          </a:xfrm>
          <a:prstGeom prst="rect">
            <a:avLst/>
          </a:prstGeom>
        </p:spPr>
      </p:pic>
      <p:pic>
        <p:nvPicPr>
          <p:cNvPr id="10" name="Afbeelding 9">
            <a:extLst>
              <a:ext uri="{FF2B5EF4-FFF2-40B4-BE49-F238E27FC236}">
                <a16:creationId xmlns:a16="http://schemas.microsoft.com/office/drawing/2014/main" id="{733C1061-E886-403B-9A48-FB02711AC86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16750" y="4001294"/>
            <a:ext cx="2946221" cy="1806442"/>
          </a:xfrm>
          <a:prstGeom prst="rect">
            <a:avLst/>
          </a:prstGeom>
        </p:spPr>
      </p:pic>
    </p:spTree>
    <p:extLst>
      <p:ext uri="{BB962C8B-B14F-4D97-AF65-F5344CB8AC3E}">
        <p14:creationId xmlns:p14="http://schemas.microsoft.com/office/powerpoint/2010/main" val="56016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6" name="Google Shape;96;p2"/>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94" name="Google Shape;94;p2"/>
          <p:cNvSpPr txBox="1">
            <a:spLocks noGrp="1"/>
          </p:cNvSpPr>
          <p:nvPr>
            <p:ph type="body" idx="1"/>
          </p:nvPr>
        </p:nvSpPr>
        <p:spPr>
          <a:xfrm>
            <a:off x="838200" y="1825500"/>
            <a:ext cx="6165273" cy="5032500"/>
          </a:xfrm>
          <a:prstGeom prst="rect">
            <a:avLst/>
          </a:prstGeom>
          <a:noFill/>
          <a:ln>
            <a:noFill/>
          </a:ln>
        </p:spPr>
        <p:txBody>
          <a:bodyPr spcFirstLastPara="1" wrap="square" lIns="91425" tIns="45700" rIns="91425" bIns="45700" anchor="t" anchorCtr="0">
            <a:normAutofit/>
          </a:bodyPr>
          <a:lstStyle/>
          <a:p>
            <a:pPr marL="228600" indent="-228600">
              <a:lnSpc>
                <a:spcPct val="110000"/>
              </a:lnSpc>
              <a:spcBef>
                <a:spcPts val="0"/>
              </a:spcBef>
              <a:buClr>
                <a:srgbClr val="FF6600"/>
              </a:buClr>
              <a:buSzPct val="100000"/>
            </a:pPr>
            <a:r>
              <a:rPr lang="nl-NL" dirty="0"/>
              <a:t>Veilige omgeving</a:t>
            </a:r>
          </a:p>
          <a:p>
            <a:pPr marL="228600" indent="-228600">
              <a:lnSpc>
                <a:spcPct val="110000"/>
              </a:lnSpc>
              <a:spcBef>
                <a:spcPts val="0"/>
              </a:spcBef>
              <a:buClr>
                <a:srgbClr val="FF6600"/>
              </a:buClr>
              <a:buSzPct val="100000"/>
            </a:pPr>
            <a:r>
              <a:rPr lang="nl-NL" dirty="0"/>
              <a:t>Praat alleen als je dat zelf wilt</a:t>
            </a:r>
            <a:endParaRPr dirty="0"/>
          </a:p>
          <a:p>
            <a:pPr marL="228600" indent="-228600">
              <a:lnSpc>
                <a:spcPct val="110000"/>
              </a:lnSpc>
              <a:spcBef>
                <a:spcPts val="0"/>
              </a:spcBef>
              <a:buClr>
                <a:srgbClr val="FF6600"/>
              </a:buClr>
              <a:buSzPct val="100000"/>
            </a:pPr>
            <a:r>
              <a:rPr lang="nl-NL" dirty="0"/>
              <a:t>LHBTQIA + community </a:t>
            </a:r>
          </a:p>
          <a:p>
            <a:pPr marL="228600" indent="-228600">
              <a:lnSpc>
                <a:spcPct val="110000"/>
              </a:lnSpc>
              <a:spcBef>
                <a:spcPts val="0"/>
              </a:spcBef>
              <a:buClr>
                <a:srgbClr val="FF6600"/>
              </a:buClr>
              <a:buSzPct val="100000"/>
            </a:pPr>
            <a:r>
              <a:rPr lang="nl-NL" dirty="0"/>
              <a:t>Geweld óók tegen jongens</a:t>
            </a:r>
            <a:endParaRPr dirty="0"/>
          </a:p>
          <a:p>
            <a:pPr marL="0" lvl="0" indent="0" algn="l" rtl="0">
              <a:lnSpc>
                <a:spcPct val="90000"/>
              </a:lnSpc>
              <a:spcBef>
                <a:spcPts val="1000"/>
              </a:spcBef>
              <a:spcAft>
                <a:spcPts val="0"/>
              </a:spcAft>
              <a:buNone/>
            </a:pPr>
            <a:endParaRPr dirty="0"/>
          </a:p>
          <a:p>
            <a:pPr marL="0" lvl="0" indent="0" algn="l" rtl="0">
              <a:lnSpc>
                <a:spcPct val="90000"/>
              </a:lnSpc>
              <a:spcBef>
                <a:spcPts val="1000"/>
              </a:spcBef>
              <a:spcAft>
                <a:spcPts val="0"/>
              </a:spcAft>
              <a:buNone/>
            </a:pPr>
            <a:endParaRPr dirty="0"/>
          </a:p>
          <a:p>
            <a:pPr marL="457200" lvl="0" indent="0" algn="l" rtl="0">
              <a:lnSpc>
                <a:spcPct val="90000"/>
              </a:lnSpc>
              <a:spcBef>
                <a:spcPts val="1000"/>
              </a:spcBef>
              <a:spcAft>
                <a:spcPts val="0"/>
              </a:spcAft>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5" name="Google Shape;85;p1">
            <a:extLst>
              <a:ext uri="{FF2B5EF4-FFF2-40B4-BE49-F238E27FC236}">
                <a16:creationId xmlns:a16="http://schemas.microsoft.com/office/drawing/2014/main" id="{EA9F9157-9019-4987-9B8B-16A2DB085681}"/>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Spelregels van deze les</a:t>
            </a:r>
          </a:p>
        </p:txBody>
      </p:sp>
      <p:pic>
        <p:nvPicPr>
          <p:cNvPr id="3" name="Afbeelding 2" descr="Afbeelding met tekst, persoon, mensen&#10;&#10;Automatisch gegenereerde beschrijving">
            <a:extLst>
              <a:ext uri="{FF2B5EF4-FFF2-40B4-BE49-F238E27FC236}">
                <a16:creationId xmlns:a16="http://schemas.microsoft.com/office/drawing/2014/main" id="{8252DF37-15FF-4974-8DB1-FB1EC9D1D50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04792" y="0"/>
            <a:ext cx="5580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7" name="Google Shape;96;p2">
            <a:extLst>
              <a:ext uri="{FF2B5EF4-FFF2-40B4-BE49-F238E27FC236}">
                <a16:creationId xmlns:a16="http://schemas.microsoft.com/office/drawing/2014/main" id="{DAA43EF0-433D-4BB8-88F0-495B3B562114}"/>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2" name="Google Shape;85;p1">
            <a:extLst>
              <a:ext uri="{FF2B5EF4-FFF2-40B4-BE49-F238E27FC236}">
                <a16:creationId xmlns:a16="http://schemas.microsoft.com/office/drawing/2014/main" id="{88702255-1D3A-451C-A5B1-9AD9A086A95D}"/>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Wat is jou het meest bijgebleven?  </a:t>
            </a:r>
          </a:p>
        </p:txBody>
      </p:sp>
      <p:pic>
        <p:nvPicPr>
          <p:cNvPr id="4" name="Afbeelding 3" descr="Afbeelding met tekst, gebouw, buiten, persoon&#10;&#10;Automatisch gegenereerde beschrijving">
            <a:extLst>
              <a:ext uri="{FF2B5EF4-FFF2-40B4-BE49-F238E27FC236}">
                <a16:creationId xmlns:a16="http://schemas.microsoft.com/office/drawing/2014/main" id="{C492154F-2CE7-4690-9729-8FE5BD13109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04792" y="0"/>
            <a:ext cx="5487208" cy="6858000"/>
          </a:xfrm>
          <a:prstGeom prst="rect">
            <a:avLst/>
          </a:prstGeom>
        </p:spPr>
      </p:pic>
    </p:spTree>
    <p:extLst>
      <p:ext uri="{BB962C8B-B14F-4D97-AF65-F5344CB8AC3E}">
        <p14:creationId xmlns:p14="http://schemas.microsoft.com/office/powerpoint/2010/main" val="707781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8" name="Google Shape;85;p1">
            <a:extLst>
              <a:ext uri="{FF2B5EF4-FFF2-40B4-BE49-F238E27FC236}">
                <a16:creationId xmlns:a16="http://schemas.microsoft.com/office/drawing/2014/main" id="{FE36C29B-553E-47B4-8735-11B163D969A3}"/>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Aanvullende sheets voor les &gt; 50 min</a:t>
            </a:r>
          </a:p>
        </p:txBody>
      </p:sp>
    </p:spTree>
    <p:extLst>
      <p:ext uri="{BB962C8B-B14F-4D97-AF65-F5344CB8AC3E}">
        <p14:creationId xmlns:p14="http://schemas.microsoft.com/office/powerpoint/2010/main" val="2548334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18"/>
          <p:cNvSpPr txBox="1">
            <a:spLocks noGrp="1"/>
          </p:cNvSpPr>
          <p:nvPr>
            <p:ph type="body" idx="1"/>
          </p:nvPr>
        </p:nvSpPr>
        <p:spPr>
          <a:xfrm>
            <a:off x="838199" y="1825625"/>
            <a:ext cx="11056258"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fontAlgn="base">
              <a:lnSpc>
                <a:spcPct val="130000"/>
              </a:lnSpc>
              <a:spcBef>
                <a:spcPts val="0"/>
              </a:spcBef>
              <a:buClr>
                <a:srgbClr val="FF6600"/>
              </a:buClr>
              <a:buSzPct val="100000"/>
              <a:buNone/>
            </a:pPr>
            <a:r>
              <a:rPr lang="nl-NL" sz="3300" dirty="0"/>
              <a:t>Je hebt net de medestander-verklaring nog een keer gelezen. Hierin staan 5 uitgangspunten en nú ga jij daarmee aan de slag. Zowel jouw school als sportclub, werk en de gemeente waarin je woont willen aandacht besteden aan de campagne tegen geweld tegen vrouwen en meisjes. </a:t>
            </a:r>
          </a:p>
          <a:p>
            <a:pPr marL="514350" lvl="0" indent="-514350" fontAlgn="base">
              <a:lnSpc>
                <a:spcPct val="130000"/>
              </a:lnSpc>
              <a:spcBef>
                <a:spcPts val="0"/>
              </a:spcBef>
              <a:buClr>
                <a:srgbClr val="FF6600"/>
              </a:buClr>
              <a:buSzPct val="100000"/>
              <a:buFont typeface="+mj-lt"/>
              <a:buAutoNum type="arabicPeriod"/>
            </a:pPr>
            <a:endParaRPr lang="nl-NL" sz="3300" dirty="0"/>
          </a:p>
          <a:p>
            <a:pPr marL="514350" lvl="0" indent="-514350" fontAlgn="base">
              <a:lnSpc>
                <a:spcPct val="130000"/>
              </a:lnSpc>
              <a:spcBef>
                <a:spcPts val="0"/>
              </a:spcBef>
              <a:buClr>
                <a:srgbClr val="FF6600"/>
              </a:buClr>
              <a:buSzPct val="100000"/>
              <a:buFont typeface="+mj-lt"/>
              <a:buAutoNum type="arabicPeriod"/>
            </a:pPr>
            <a:r>
              <a:rPr lang="nl-NL" sz="3300" dirty="0"/>
              <a:t>Je kiest 1 van de 5 uitgangspunten uit de verklaring die jou het meest aanspreekt. </a:t>
            </a:r>
          </a:p>
          <a:p>
            <a:pPr marL="514350" lvl="0" indent="-514350" fontAlgn="base">
              <a:lnSpc>
                <a:spcPct val="130000"/>
              </a:lnSpc>
              <a:spcBef>
                <a:spcPts val="0"/>
              </a:spcBef>
              <a:buClr>
                <a:srgbClr val="FF6600"/>
              </a:buClr>
              <a:buSzPct val="100000"/>
              <a:buFont typeface="+mj-lt"/>
              <a:buAutoNum type="arabicPeriod"/>
            </a:pPr>
            <a:r>
              <a:rPr lang="nl-NL" sz="3300" dirty="0"/>
              <a:t>Kies een organisatie (school, sportclub, werk of gemeente) waaraan je advies geeft.</a:t>
            </a:r>
          </a:p>
          <a:p>
            <a:pPr marL="514350" lvl="0" indent="-514350" fontAlgn="base">
              <a:lnSpc>
                <a:spcPct val="130000"/>
              </a:lnSpc>
              <a:spcBef>
                <a:spcPts val="0"/>
              </a:spcBef>
              <a:buClr>
                <a:srgbClr val="FF6600"/>
              </a:buClr>
              <a:buSzPct val="100000"/>
              <a:buFont typeface="+mj-lt"/>
              <a:buAutoNum type="arabicPeriod"/>
            </a:pPr>
            <a:r>
              <a:rPr lang="nl-NL" sz="3300" dirty="0"/>
              <a:t>Je hebt 15 minuten tijd om jouw advies uit te schrijven: Waarom moet de organisatie zich inzetten voor deze campagne?</a:t>
            </a:r>
          </a:p>
          <a:p>
            <a:pPr marL="514350" lvl="0" indent="-514350" fontAlgn="base">
              <a:lnSpc>
                <a:spcPct val="130000"/>
              </a:lnSpc>
              <a:spcBef>
                <a:spcPts val="0"/>
              </a:spcBef>
              <a:buClr>
                <a:srgbClr val="FF6600"/>
              </a:buClr>
              <a:buSzPct val="100000"/>
              <a:buFont typeface="+mj-lt"/>
              <a:buAutoNum type="arabicPeriod"/>
            </a:pPr>
            <a:r>
              <a:rPr lang="nl-NL" sz="3300" dirty="0"/>
              <a:t>Na afloop vragen we je het mondeling toe te lichten.</a:t>
            </a:r>
          </a:p>
          <a:p>
            <a:pPr marL="228600" lvl="0" indent="-228600" algn="l" rtl="0">
              <a:lnSpc>
                <a:spcPct val="90000"/>
              </a:lnSpc>
              <a:spcBef>
                <a:spcPts val="0"/>
              </a:spcBef>
              <a:spcAft>
                <a:spcPts val="0"/>
              </a:spcAft>
              <a:buClr>
                <a:schemeClr val="dk1"/>
              </a:buClr>
              <a:buSzPts val="2800"/>
              <a:buChar char="•"/>
            </a:pPr>
            <a:endParaRPr lang="nl-NL" dirty="0"/>
          </a:p>
          <a:p>
            <a:pPr marL="228600" lvl="0" indent="-228600" algn="l" rtl="0">
              <a:lnSpc>
                <a:spcPct val="90000"/>
              </a:lnSpc>
              <a:spcBef>
                <a:spcPts val="0"/>
              </a:spcBef>
              <a:spcAft>
                <a:spcPts val="0"/>
              </a:spcAft>
              <a:buClr>
                <a:schemeClr val="dk1"/>
              </a:buClr>
              <a:buSzPts val="2800"/>
              <a:buChar char="•"/>
            </a:pPr>
            <a:endParaRPr dirty="0"/>
          </a:p>
        </p:txBody>
      </p:sp>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8" name="Google Shape;85;p1">
            <a:extLst>
              <a:ext uri="{FF2B5EF4-FFF2-40B4-BE49-F238E27FC236}">
                <a16:creationId xmlns:a16="http://schemas.microsoft.com/office/drawing/2014/main" id="{FE36C29B-553E-47B4-8735-11B163D969A3}"/>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Opdracht in de klas – variant 3</a:t>
            </a:r>
          </a:p>
        </p:txBody>
      </p:sp>
    </p:spTree>
    <p:extLst>
      <p:ext uri="{BB962C8B-B14F-4D97-AF65-F5344CB8AC3E}">
        <p14:creationId xmlns:p14="http://schemas.microsoft.com/office/powerpoint/2010/main" val="1130924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4" name="Google Shape;96;p2">
            <a:extLst>
              <a:ext uri="{FF2B5EF4-FFF2-40B4-BE49-F238E27FC236}">
                <a16:creationId xmlns:a16="http://schemas.microsoft.com/office/drawing/2014/main" id="{C09325C7-D98D-4CE6-80C8-41C3698798F6}"/>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6" name="Google Shape;85;p1">
            <a:extLst>
              <a:ext uri="{FF2B5EF4-FFF2-40B4-BE49-F238E27FC236}">
                <a16:creationId xmlns:a16="http://schemas.microsoft.com/office/drawing/2014/main" id="{19DBA416-50D7-4799-8D50-2D49F4B1D6E2}"/>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Opdracht in de klas – variant 4</a:t>
            </a:r>
          </a:p>
        </p:txBody>
      </p:sp>
      <p:sp>
        <p:nvSpPr>
          <p:cNvPr id="9" name="Google Shape;241;p18">
            <a:extLst>
              <a:ext uri="{FF2B5EF4-FFF2-40B4-BE49-F238E27FC236}">
                <a16:creationId xmlns:a16="http://schemas.microsoft.com/office/drawing/2014/main" id="{82797B66-8A79-402C-A214-B9BC593849FD}"/>
              </a:ext>
            </a:extLst>
          </p:cNvPr>
          <p:cNvSpPr txBox="1">
            <a:spLocks/>
          </p:cNvSpPr>
          <p:nvPr/>
        </p:nvSpPr>
        <p:spPr>
          <a:xfrm>
            <a:off x="838199" y="1825625"/>
            <a:ext cx="10933253" cy="4351338"/>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fontAlgn="base">
              <a:lnSpc>
                <a:spcPct val="110000"/>
              </a:lnSpc>
              <a:spcBef>
                <a:spcPts val="0"/>
              </a:spcBef>
              <a:buClr>
                <a:srgbClr val="FF6600"/>
              </a:buClr>
              <a:buSzPct val="100000"/>
              <a:buNone/>
            </a:pPr>
            <a:r>
              <a:rPr lang="nl-NL" sz="3000" dirty="0"/>
              <a:t>Hoe kun je de campagne tegen geweld tegen vrouwen en meisjes bij jouw school onder de aandacht brengen? </a:t>
            </a:r>
          </a:p>
          <a:p>
            <a:pPr marL="228600" lvl="0" indent="-50800" algn="l" rtl="0">
              <a:lnSpc>
                <a:spcPct val="90000"/>
              </a:lnSpc>
              <a:spcBef>
                <a:spcPts val="1000"/>
              </a:spcBef>
              <a:spcAft>
                <a:spcPts val="0"/>
              </a:spcAft>
              <a:buClr>
                <a:schemeClr val="dk1"/>
              </a:buClr>
              <a:buSzPts val="2800"/>
              <a:buNone/>
            </a:pPr>
            <a:endParaRPr lang="nl-NL" sz="3000" dirty="0"/>
          </a:p>
          <a:p>
            <a:pPr marL="0" lvl="0" indent="0" fontAlgn="base">
              <a:lnSpc>
                <a:spcPct val="110000"/>
              </a:lnSpc>
              <a:spcBef>
                <a:spcPts val="0"/>
              </a:spcBef>
              <a:buClr>
                <a:srgbClr val="FF6600"/>
              </a:buClr>
              <a:buSzPct val="100000"/>
              <a:buNone/>
            </a:pPr>
            <a:r>
              <a:rPr lang="nl-NL" sz="3000" dirty="0"/>
              <a:t>Kies één van onderstaande opdrachten:</a:t>
            </a:r>
          </a:p>
          <a:p>
            <a:pPr marL="514350" lvl="1" indent="-514350" fontAlgn="base">
              <a:lnSpc>
                <a:spcPct val="110000"/>
              </a:lnSpc>
              <a:spcBef>
                <a:spcPts val="0"/>
              </a:spcBef>
              <a:buClr>
                <a:srgbClr val="FF6600"/>
              </a:buClr>
              <a:buSzPct val="100000"/>
              <a:buFont typeface="+mj-lt"/>
              <a:buAutoNum type="arabicPeriod"/>
            </a:pPr>
            <a:r>
              <a:rPr lang="nl-NL" sz="3000" dirty="0"/>
              <a:t>Maak een poster, print die uit en hang hem op in je school.</a:t>
            </a:r>
          </a:p>
          <a:p>
            <a:pPr marL="514350" lvl="1" indent="-514350" fontAlgn="base">
              <a:lnSpc>
                <a:spcPct val="110000"/>
              </a:lnSpc>
              <a:spcBef>
                <a:spcPts val="0"/>
              </a:spcBef>
              <a:buClr>
                <a:srgbClr val="FF6600"/>
              </a:buClr>
              <a:buSzPct val="100000"/>
              <a:buFont typeface="+mj-lt"/>
              <a:buAutoNum type="arabicPeriod"/>
            </a:pPr>
            <a:r>
              <a:rPr lang="nl-NL" sz="3000" dirty="0"/>
              <a:t>Bedenk een actiecampagne, neem een vlog op en plaats die op de website van je school.</a:t>
            </a:r>
          </a:p>
          <a:p>
            <a:pPr marL="514350" lvl="1" indent="-514350" fontAlgn="base">
              <a:lnSpc>
                <a:spcPct val="110000"/>
              </a:lnSpc>
              <a:spcBef>
                <a:spcPts val="0"/>
              </a:spcBef>
              <a:buClr>
                <a:srgbClr val="FF6600"/>
              </a:buClr>
              <a:buSzPct val="100000"/>
              <a:buFont typeface="+mj-lt"/>
              <a:buAutoNum type="arabicPeriod"/>
            </a:pPr>
            <a:r>
              <a:rPr lang="nl-NL" sz="3000" dirty="0"/>
              <a:t>Hang een groot wit doek aan de muur, gebruik oranje afwasbare verf en plaats je handafdruk op het doek. Schrijf bij jouw hand een passende quote.</a:t>
            </a:r>
          </a:p>
          <a:p>
            <a:pPr marL="685800" lvl="1" indent="-76200" algn="l" rtl="0">
              <a:lnSpc>
                <a:spcPct val="90000"/>
              </a:lnSpc>
              <a:spcBef>
                <a:spcPts val="500"/>
              </a:spcBef>
              <a:spcAft>
                <a:spcPts val="0"/>
              </a:spcAft>
              <a:buClr>
                <a:schemeClr val="dk1"/>
              </a:buClr>
              <a:buSzPts val="2400"/>
              <a:buNone/>
            </a:pPr>
            <a:endParaRPr lang="nl-NL" dirty="0"/>
          </a:p>
          <a:p>
            <a:pPr marL="685800" lvl="1" indent="-76200" algn="l" rtl="0">
              <a:lnSpc>
                <a:spcPct val="90000"/>
              </a:lnSpc>
              <a:spcBef>
                <a:spcPts val="500"/>
              </a:spcBef>
              <a:spcAft>
                <a:spcPts val="0"/>
              </a:spcAft>
              <a:buClr>
                <a:schemeClr val="dk1"/>
              </a:buClr>
              <a:buSzPts val="2400"/>
              <a:buNone/>
            </a:pPr>
            <a:endParaRPr lang="nl-NL" dirty="0"/>
          </a:p>
          <a:p>
            <a:pPr marL="685800" lvl="1" indent="-76200" algn="l" rtl="0">
              <a:lnSpc>
                <a:spcPct val="90000"/>
              </a:lnSpc>
              <a:spcBef>
                <a:spcPts val="500"/>
              </a:spcBef>
              <a:spcAft>
                <a:spcPts val="0"/>
              </a:spcAft>
              <a:buClr>
                <a:schemeClr val="dk1"/>
              </a:buClr>
              <a:buSzPts val="2400"/>
              <a:buNone/>
            </a:pPr>
            <a:endParaRPr lang="nl-NL" dirty="0"/>
          </a:p>
          <a:p>
            <a:pPr marL="228600" indent="-228600">
              <a:spcBef>
                <a:spcPts val="0"/>
              </a:spcBef>
              <a:buSzPts val="2800"/>
            </a:pPr>
            <a:endParaRPr lang="nl-NL" dirty="0"/>
          </a:p>
          <a:p>
            <a:pPr marL="228600" indent="-228600">
              <a:spcBef>
                <a:spcPts val="0"/>
              </a:spcBef>
              <a:buSzPts val="2800"/>
            </a:pPr>
            <a:endParaRPr lang="nl-NL"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8" name="Google Shape;85;p1">
            <a:extLst>
              <a:ext uri="{FF2B5EF4-FFF2-40B4-BE49-F238E27FC236}">
                <a16:creationId xmlns:a16="http://schemas.microsoft.com/office/drawing/2014/main" id="{FE36C29B-553E-47B4-8735-11B163D969A3}"/>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Achtergrondinformatie voor de lesbrief</a:t>
            </a:r>
          </a:p>
        </p:txBody>
      </p:sp>
    </p:spTree>
    <p:extLst>
      <p:ext uri="{BB962C8B-B14F-4D97-AF65-F5344CB8AC3E}">
        <p14:creationId xmlns:p14="http://schemas.microsoft.com/office/powerpoint/2010/main" val="3921763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In 2020 kregen Veilig Thuis-organisaties 62.000 meldingen van vermoedens van kindermishandeling bij minderjarigen. </a:t>
            </a:r>
            <a:endParaRPr sz="2800" dirty="0"/>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In veel gevallen (28.000) waren er vermoedens van emotionele of psychische verwaarlozing. </a:t>
            </a:r>
            <a:endParaRPr sz="2800" dirty="0"/>
          </a:p>
          <a:p>
            <a:pPr marL="514350" lvl="1" indent="-514350" fontAlgn="base">
              <a:lnSpc>
                <a:spcPct val="110000"/>
              </a:lnSpc>
              <a:spcBef>
                <a:spcPts val="0"/>
              </a:spcBef>
              <a:buClr>
                <a:srgbClr val="FF6600"/>
              </a:buClr>
              <a:buSzPct val="100000"/>
              <a:buFont typeface="Arial" panose="020B0604020202020204" pitchFamily="34" charset="0"/>
              <a:buChar char="•"/>
            </a:pPr>
            <a:r>
              <a:rPr lang="nl-NL" sz="2800" dirty="0"/>
              <a:t>Ook vermoedens over het getuige zijn van geweld in het gezin (25.000) en emotionele of psychische mishandeling (23.000) kwamen relatief veel voor.</a:t>
            </a:r>
            <a:endParaRPr sz="2800" dirty="0"/>
          </a:p>
        </p:txBody>
      </p:sp>
      <p:sp>
        <p:nvSpPr>
          <p:cNvPr id="4" name="Google Shape;85;p1">
            <a:extLst>
              <a:ext uri="{FF2B5EF4-FFF2-40B4-BE49-F238E27FC236}">
                <a16:creationId xmlns:a16="http://schemas.microsoft.com/office/drawing/2014/main" id="{ABDD3FAA-F03A-4874-A6A7-7C8BE3887414}"/>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600" b="1" dirty="0">
                <a:solidFill>
                  <a:schemeClr val="bg1"/>
                </a:solidFill>
              </a:rPr>
              <a:t>Cijfers meldingen over jongeren bij Veilig Thuis</a:t>
            </a:r>
            <a:endParaRPr lang="nl-NL" sz="3700" b="1" dirty="0">
              <a:solidFill>
                <a:schemeClr val="bg1"/>
              </a:solidFill>
            </a:endParaRPr>
          </a:p>
        </p:txBody>
      </p:sp>
      <p:pic>
        <p:nvPicPr>
          <p:cNvPr id="5" name="Google Shape;96;p2">
            <a:extLst>
              <a:ext uri="{FF2B5EF4-FFF2-40B4-BE49-F238E27FC236}">
                <a16:creationId xmlns:a16="http://schemas.microsoft.com/office/drawing/2014/main" id="{5ECF7A2F-D339-4FE3-A6D8-26CDCAD884B7}"/>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Tree>
    <p:extLst>
      <p:ext uri="{BB962C8B-B14F-4D97-AF65-F5344CB8AC3E}">
        <p14:creationId xmlns:p14="http://schemas.microsoft.com/office/powerpoint/2010/main" val="3022441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10"/>
          <p:cNvSpPr txBox="1">
            <a:spLocks noGrp="1"/>
          </p:cNvSpPr>
          <p:nvPr>
            <p:ph type="body" idx="1"/>
          </p:nvPr>
        </p:nvSpPr>
        <p:spPr>
          <a:xfrm>
            <a:off x="838200" y="1825625"/>
            <a:ext cx="1095756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FF6600"/>
              </a:buClr>
              <a:buSzPts val="2800"/>
              <a:buNone/>
            </a:pPr>
            <a:r>
              <a:rPr lang="nl-NL" dirty="0"/>
              <a:t>Regio IJsselland = Zwolle + 11 omliggende gemeenten</a:t>
            </a:r>
            <a:endParaRPr dirty="0"/>
          </a:p>
          <a:p>
            <a:pPr lvl="0" indent="-457200" algn="l" rtl="0">
              <a:lnSpc>
                <a:spcPct val="90000"/>
              </a:lnSpc>
              <a:spcBef>
                <a:spcPts val="0"/>
              </a:spcBef>
              <a:spcAft>
                <a:spcPts val="0"/>
              </a:spcAft>
              <a:buClr>
                <a:srgbClr val="FF6600"/>
              </a:buClr>
              <a:buSzPts val="2800"/>
              <a:buFont typeface="Arial" panose="020B0604020202020204" pitchFamily="34" charset="0"/>
              <a:buChar char="•"/>
            </a:pPr>
            <a:endParaRPr dirty="0"/>
          </a:p>
          <a:p>
            <a:pPr marL="0" lvl="0" indent="0" algn="l" rtl="0">
              <a:lnSpc>
                <a:spcPct val="90000"/>
              </a:lnSpc>
              <a:spcBef>
                <a:spcPts val="0"/>
              </a:spcBef>
              <a:spcAft>
                <a:spcPts val="0"/>
              </a:spcAft>
              <a:buClr>
                <a:srgbClr val="FF6600"/>
              </a:buClr>
              <a:buSzPts val="2800"/>
              <a:buNone/>
            </a:pPr>
            <a:r>
              <a:rPr lang="nl-NL" dirty="0"/>
              <a:t>Aantal meldingen bij Stichting Veilig Thuis IJsselland* in 2020:</a:t>
            </a:r>
            <a:endParaRPr dirty="0"/>
          </a:p>
          <a:p>
            <a:pPr lvl="0" indent="-457200" algn="l" rtl="0">
              <a:lnSpc>
                <a:spcPct val="90000"/>
              </a:lnSpc>
              <a:spcBef>
                <a:spcPts val="0"/>
              </a:spcBef>
              <a:spcAft>
                <a:spcPts val="0"/>
              </a:spcAft>
              <a:buClr>
                <a:srgbClr val="FF6600"/>
              </a:buClr>
              <a:buSzPts val="2800"/>
              <a:buFont typeface="Arial" panose="020B0604020202020204" pitchFamily="34" charset="0"/>
              <a:buChar char="•"/>
            </a:pPr>
            <a:endParaRPr dirty="0"/>
          </a:p>
          <a:p>
            <a:pPr lvl="0" indent="-457200" algn="l" rtl="0">
              <a:lnSpc>
                <a:spcPct val="90000"/>
              </a:lnSpc>
              <a:spcBef>
                <a:spcPts val="0"/>
              </a:spcBef>
              <a:spcAft>
                <a:spcPts val="0"/>
              </a:spcAft>
              <a:buClr>
                <a:srgbClr val="FF6600"/>
              </a:buClr>
              <a:buSzPts val="2800"/>
              <a:buFont typeface="Arial" panose="020B0604020202020204" pitchFamily="34" charset="0"/>
              <a:buChar char="•"/>
            </a:pPr>
            <a:r>
              <a:rPr lang="nl-NL" dirty="0"/>
              <a:t>Gemeente Zwolle                    758</a:t>
            </a:r>
            <a:endParaRPr dirty="0"/>
          </a:p>
          <a:p>
            <a:pPr lvl="0" indent="-457200" algn="l" rtl="0">
              <a:lnSpc>
                <a:spcPct val="90000"/>
              </a:lnSpc>
              <a:spcBef>
                <a:spcPts val="0"/>
              </a:spcBef>
              <a:spcAft>
                <a:spcPts val="0"/>
              </a:spcAft>
              <a:buClr>
                <a:srgbClr val="FF6600"/>
              </a:buClr>
              <a:buSzPts val="2800"/>
              <a:buFont typeface="Arial" panose="020B0604020202020204" pitchFamily="34" charset="0"/>
              <a:buChar char="•"/>
            </a:pPr>
            <a:r>
              <a:rPr lang="nl-NL" dirty="0"/>
              <a:t>Gemeente Kampen                 315       </a:t>
            </a:r>
          </a:p>
          <a:p>
            <a:pPr lvl="0" indent="-457200" algn="l" rtl="0">
              <a:lnSpc>
                <a:spcPct val="90000"/>
              </a:lnSpc>
              <a:spcBef>
                <a:spcPts val="0"/>
              </a:spcBef>
              <a:spcAft>
                <a:spcPts val="0"/>
              </a:spcAft>
              <a:buClr>
                <a:srgbClr val="FF6600"/>
              </a:buClr>
              <a:buSzPts val="2800"/>
              <a:buFont typeface="Arial" panose="020B0604020202020204" pitchFamily="34" charset="0"/>
              <a:buChar char="•"/>
            </a:pPr>
            <a:r>
              <a:rPr lang="nl-NL" dirty="0"/>
              <a:t>Overige gemeenten              </a:t>
            </a:r>
            <a:r>
              <a:rPr lang="nl-NL" u="sng" dirty="0"/>
              <a:t>1644</a:t>
            </a:r>
            <a:r>
              <a:rPr lang="nl-NL" dirty="0"/>
              <a:t> +</a:t>
            </a:r>
          </a:p>
          <a:p>
            <a:pPr indent="-457200">
              <a:spcBef>
                <a:spcPts val="0"/>
              </a:spcBef>
              <a:buClr>
                <a:srgbClr val="FF6600"/>
              </a:buClr>
              <a:buSzPts val="2800"/>
              <a:buFont typeface="Arial" panose="020B0604020202020204" pitchFamily="34" charset="0"/>
              <a:buChar char="•"/>
            </a:pPr>
            <a:r>
              <a:rPr lang="nl-NL" dirty="0"/>
              <a:t>Totaal IJsselland: 	          2717** en ***</a:t>
            </a:r>
          </a:p>
          <a:p>
            <a:pPr lvl="0" indent="-457200" algn="l" rtl="0">
              <a:lnSpc>
                <a:spcPct val="90000"/>
              </a:lnSpc>
              <a:spcBef>
                <a:spcPts val="0"/>
              </a:spcBef>
              <a:spcAft>
                <a:spcPts val="0"/>
              </a:spcAft>
              <a:buClr>
                <a:srgbClr val="FF6600"/>
              </a:buClr>
              <a:buSzPts val="2800"/>
              <a:buFont typeface="Arial" panose="020B0604020202020204" pitchFamily="34" charset="0"/>
              <a:buChar char="•"/>
            </a:pPr>
            <a:endParaRPr dirty="0"/>
          </a:p>
          <a:p>
            <a:pPr marL="0" indent="0">
              <a:spcBef>
                <a:spcPts val="0"/>
              </a:spcBef>
              <a:buClr>
                <a:srgbClr val="FF6600"/>
              </a:buClr>
              <a:buSzPts val="2800"/>
              <a:buNone/>
            </a:pPr>
            <a:r>
              <a:rPr lang="nl-NL" dirty="0"/>
              <a:t>*     Advies- en meldpunt huiselijk geweld en kindermishandeling</a:t>
            </a:r>
            <a:endParaRPr dirty="0"/>
          </a:p>
          <a:p>
            <a:pPr marL="0" indent="0">
              <a:spcBef>
                <a:spcPts val="0"/>
              </a:spcBef>
              <a:buClr>
                <a:srgbClr val="FF6600"/>
              </a:buClr>
              <a:buSzPts val="2800"/>
              <a:buNone/>
            </a:pPr>
            <a:r>
              <a:rPr lang="nl-NL" dirty="0"/>
              <a:t>**   Politie meldt het meest: 1445x; professionals 678x; buren ed. 585x</a:t>
            </a:r>
            <a:endParaRPr dirty="0"/>
          </a:p>
          <a:p>
            <a:pPr marL="0" indent="0">
              <a:spcBef>
                <a:spcPts val="0"/>
              </a:spcBef>
              <a:buClr>
                <a:srgbClr val="FF6600"/>
              </a:buClr>
              <a:buSzPts val="2800"/>
              <a:buNone/>
            </a:pPr>
            <a:r>
              <a:rPr lang="nl-NL" dirty="0"/>
              <a:t>*** 924x (ex)partnergeweld; 606x kindermishandeling; rest overig</a:t>
            </a:r>
            <a:endParaRPr dirty="0"/>
          </a:p>
        </p:txBody>
      </p:sp>
      <p:sp>
        <p:nvSpPr>
          <p:cNvPr id="5" name="Google Shape;85;p1">
            <a:extLst>
              <a:ext uri="{FF2B5EF4-FFF2-40B4-BE49-F238E27FC236}">
                <a16:creationId xmlns:a16="http://schemas.microsoft.com/office/drawing/2014/main" id="{D56918BB-DADE-4746-9B38-4213B1BE8701}"/>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700" b="1" dirty="0">
              <a:solidFill>
                <a:schemeClr val="bg1"/>
              </a:solidFill>
            </a:endParaRPr>
          </a:p>
          <a:p>
            <a:pPr marL="0" indent="0" algn="ctr">
              <a:lnSpc>
                <a:spcPct val="70000"/>
              </a:lnSpc>
              <a:spcBef>
                <a:spcPts val="0"/>
              </a:spcBef>
              <a:buSzPts val="3200"/>
              <a:buNone/>
            </a:pPr>
            <a:r>
              <a:rPr lang="nl-NL" sz="3700" b="1" dirty="0">
                <a:solidFill>
                  <a:schemeClr val="bg1"/>
                </a:solidFill>
              </a:rPr>
              <a:t> Cijfers geweld tegen vrouwen en meisjes in de regio Zwolle </a:t>
            </a:r>
          </a:p>
        </p:txBody>
      </p:sp>
    </p:spTree>
    <p:extLst>
      <p:ext uri="{BB962C8B-B14F-4D97-AF65-F5344CB8AC3E}">
        <p14:creationId xmlns:p14="http://schemas.microsoft.com/office/powerpoint/2010/main" val="4162932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7" name="Google Shape;85;p1">
            <a:extLst>
              <a:ext uri="{FF2B5EF4-FFF2-40B4-BE49-F238E27FC236}">
                <a16:creationId xmlns:a16="http://schemas.microsoft.com/office/drawing/2014/main" id="{68546563-C221-4CD5-AC75-0CA52443A0EA}"/>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Suggesties voor afbeeldingen lesmateriaal</a:t>
            </a:r>
          </a:p>
        </p:txBody>
      </p:sp>
      <p:pic>
        <p:nvPicPr>
          <p:cNvPr id="3" name="Afbeelding 2">
            <a:extLst>
              <a:ext uri="{FF2B5EF4-FFF2-40B4-BE49-F238E27FC236}">
                <a16:creationId xmlns:a16="http://schemas.microsoft.com/office/drawing/2014/main" id="{F2103B3E-D5D8-4ADA-B2A4-0597F719CE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67000" y="1421346"/>
            <a:ext cx="6858000" cy="5436654"/>
          </a:xfrm>
          <a:prstGeom prst="rect">
            <a:avLst/>
          </a:prstGeom>
        </p:spPr>
      </p:pic>
    </p:spTree>
    <p:extLst>
      <p:ext uri="{BB962C8B-B14F-4D97-AF65-F5344CB8AC3E}">
        <p14:creationId xmlns:p14="http://schemas.microsoft.com/office/powerpoint/2010/main" val="1775448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7" name="Google Shape;85;p1">
            <a:extLst>
              <a:ext uri="{FF2B5EF4-FFF2-40B4-BE49-F238E27FC236}">
                <a16:creationId xmlns:a16="http://schemas.microsoft.com/office/drawing/2014/main" id="{68546563-C221-4CD5-AC75-0CA52443A0EA}"/>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Suggesties voor afbeeldingen lesmateriaal</a:t>
            </a:r>
          </a:p>
        </p:txBody>
      </p:sp>
      <p:pic>
        <p:nvPicPr>
          <p:cNvPr id="5" name="Afbeelding 4">
            <a:extLst>
              <a:ext uri="{FF2B5EF4-FFF2-40B4-BE49-F238E27FC236}">
                <a16:creationId xmlns:a16="http://schemas.microsoft.com/office/drawing/2014/main" id="{8227F76B-6CFC-4B46-988A-F2650F842F9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28812" y="1421347"/>
            <a:ext cx="8334375" cy="5436654"/>
          </a:xfrm>
          <a:prstGeom prst="rect">
            <a:avLst/>
          </a:prstGeom>
        </p:spPr>
      </p:pic>
    </p:spTree>
    <p:extLst>
      <p:ext uri="{BB962C8B-B14F-4D97-AF65-F5344CB8AC3E}">
        <p14:creationId xmlns:p14="http://schemas.microsoft.com/office/powerpoint/2010/main" val="3089944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4" name="Google Shape;96;p2">
            <a:extLst>
              <a:ext uri="{FF2B5EF4-FFF2-40B4-BE49-F238E27FC236}">
                <a16:creationId xmlns:a16="http://schemas.microsoft.com/office/drawing/2014/main" id="{6349B666-B075-47BB-A7C3-DE4B7307205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7" name="Google Shape;85;p1">
            <a:extLst>
              <a:ext uri="{FF2B5EF4-FFF2-40B4-BE49-F238E27FC236}">
                <a16:creationId xmlns:a16="http://schemas.microsoft.com/office/drawing/2014/main" id="{68546563-C221-4CD5-AC75-0CA52443A0EA}"/>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Suggesties voor afbeeldingen lesmateriaal</a:t>
            </a:r>
          </a:p>
        </p:txBody>
      </p:sp>
      <p:pic>
        <p:nvPicPr>
          <p:cNvPr id="5" name="Afbeelding 4">
            <a:extLst>
              <a:ext uri="{FF2B5EF4-FFF2-40B4-BE49-F238E27FC236}">
                <a16:creationId xmlns:a16="http://schemas.microsoft.com/office/drawing/2014/main" id="{23D3D625-8CE9-4B63-8ED7-03A1CA844CDF}"/>
              </a:ext>
            </a:extLst>
          </p:cNvPr>
          <p:cNvPicPr>
            <a:picLocks noChangeAspect="1"/>
          </p:cNvPicPr>
          <p:nvPr/>
        </p:nvPicPr>
        <p:blipFill>
          <a:blip r:embed="rId4"/>
          <a:stretch>
            <a:fillRect/>
          </a:stretch>
        </p:blipFill>
        <p:spPr>
          <a:xfrm>
            <a:off x="2510178" y="1489512"/>
            <a:ext cx="7171644" cy="5368488"/>
          </a:xfrm>
          <a:prstGeom prst="rect">
            <a:avLst/>
          </a:prstGeom>
        </p:spPr>
      </p:pic>
    </p:spTree>
    <p:extLst>
      <p:ext uri="{BB962C8B-B14F-4D97-AF65-F5344CB8AC3E}">
        <p14:creationId xmlns:p14="http://schemas.microsoft.com/office/powerpoint/2010/main" val="3770711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4" name="Google Shape;114;p4"/>
          <p:cNvSpPr txBox="1">
            <a:spLocks noGrp="1"/>
          </p:cNvSpPr>
          <p:nvPr>
            <p:ph type="body" idx="1"/>
          </p:nvPr>
        </p:nvSpPr>
        <p:spPr>
          <a:xfrm>
            <a:off x="838200" y="1825625"/>
            <a:ext cx="4564310" cy="4351338"/>
          </a:xfrm>
          <a:prstGeom prst="rect">
            <a:avLst/>
          </a:prstGeom>
          <a:noFill/>
          <a:ln>
            <a:noFill/>
          </a:ln>
        </p:spPr>
        <p:txBody>
          <a:bodyPr spcFirstLastPara="1" wrap="square" lIns="91425" tIns="45700" rIns="91425" bIns="45700" anchor="t" anchorCtr="0">
            <a:normAutofit/>
          </a:bodyPr>
          <a:lstStyle/>
          <a:p>
            <a:pPr marL="228600" lvl="0" indent="-228600">
              <a:lnSpc>
                <a:spcPct val="110000"/>
              </a:lnSpc>
              <a:spcBef>
                <a:spcPts val="0"/>
              </a:spcBef>
              <a:buClr>
                <a:srgbClr val="FF6600"/>
              </a:buClr>
              <a:buSzPct val="100000"/>
            </a:pPr>
            <a:r>
              <a:rPr lang="nl-NL" dirty="0"/>
              <a:t>Wat? </a:t>
            </a:r>
          </a:p>
          <a:p>
            <a:pPr marL="228600" lvl="0" indent="-228600">
              <a:lnSpc>
                <a:spcPct val="110000"/>
              </a:lnSpc>
              <a:spcBef>
                <a:spcPts val="0"/>
              </a:spcBef>
              <a:buClr>
                <a:srgbClr val="FF6600"/>
              </a:buClr>
              <a:buSzPct val="100000"/>
            </a:pPr>
            <a:r>
              <a:rPr lang="nl-NL" dirty="0"/>
              <a:t>Wie? </a:t>
            </a:r>
          </a:p>
          <a:p>
            <a:pPr marL="228600" lvl="0" indent="-228600">
              <a:lnSpc>
                <a:spcPct val="110000"/>
              </a:lnSpc>
              <a:spcBef>
                <a:spcPts val="0"/>
              </a:spcBef>
              <a:buClr>
                <a:srgbClr val="FF6600"/>
              </a:buClr>
              <a:buSzPct val="100000"/>
            </a:pPr>
            <a:r>
              <a:rPr lang="nl-NL" dirty="0"/>
              <a:t>Wanneer? </a:t>
            </a:r>
          </a:p>
          <a:p>
            <a:pPr marL="228600" indent="-228600">
              <a:lnSpc>
                <a:spcPct val="110000"/>
              </a:lnSpc>
              <a:spcBef>
                <a:spcPts val="0"/>
              </a:spcBef>
              <a:buClr>
                <a:srgbClr val="FF6600"/>
              </a:buClr>
              <a:buSzPct val="100000"/>
            </a:pPr>
            <a:r>
              <a:rPr lang="nl-NL" dirty="0"/>
              <a:t>Waar? </a:t>
            </a:r>
          </a:p>
          <a:p>
            <a:pPr marL="228600" indent="-228600">
              <a:lnSpc>
                <a:spcPct val="110000"/>
              </a:lnSpc>
              <a:spcBef>
                <a:spcPts val="0"/>
              </a:spcBef>
              <a:buClr>
                <a:srgbClr val="FF6600"/>
              </a:buClr>
              <a:buSzPct val="100000"/>
            </a:pPr>
            <a:r>
              <a:rPr lang="nl-NL" dirty="0"/>
              <a:t>Waarom oranje? </a:t>
            </a:r>
          </a:p>
          <a:p>
            <a:pPr marL="228600" indent="-228600">
              <a:lnSpc>
                <a:spcPct val="110000"/>
              </a:lnSpc>
              <a:spcBef>
                <a:spcPts val="0"/>
              </a:spcBef>
              <a:buClr>
                <a:srgbClr val="FF6600"/>
              </a:buClr>
              <a:buSzPct val="100000"/>
            </a:pPr>
            <a:r>
              <a:rPr lang="nl-NL" dirty="0"/>
              <a:t>Hoe?                </a:t>
            </a:r>
          </a:p>
        </p:txBody>
      </p:sp>
      <p:pic>
        <p:nvPicPr>
          <p:cNvPr id="6" name="Google Shape;96;p2">
            <a:extLst>
              <a:ext uri="{FF2B5EF4-FFF2-40B4-BE49-F238E27FC236}">
                <a16:creationId xmlns:a16="http://schemas.microsoft.com/office/drawing/2014/main" id="{3479E3EA-6CA9-47DE-A4CA-5135C21B092C}"/>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0" name="Google Shape;85;p1">
            <a:extLst>
              <a:ext uri="{FF2B5EF4-FFF2-40B4-BE49-F238E27FC236}">
                <a16:creationId xmlns:a16="http://schemas.microsoft.com/office/drawing/2014/main" id="{BA4AE241-DE65-454A-99A9-5CF25FDBC5C8}"/>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Orange </a:t>
            </a:r>
            <a:r>
              <a:rPr lang="nl-NL" sz="4000" b="1" dirty="0" err="1">
                <a:solidFill>
                  <a:schemeClr val="bg1"/>
                </a:solidFill>
              </a:rPr>
              <a:t>the</a:t>
            </a:r>
            <a:r>
              <a:rPr lang="nl-NL" sz="4000" b="1" dirty="0">
                <a:solidFill>
                  <a:schemeClr val="bg1"/>
                </a:solidFill>
              </a:rPr>
              <a:t> World</a:t>
            </a:r>
          </a:p>
        </p:txBody>
      </p:sp>
      <p:pic>
        <p:nvPicPr>
          <p:cNvPr id="3" name="Afbeelding 2">
            <a:extLst>
              <a:ext uri="{FF2B5EF4-FFF2-40B4-BE49-F238E27FC236}">
                <a16:creationId xmlns:a16="http://schemas.microsoft.com/office/drawing/2014/main" id="{C3B2B6D9-D1D7-4805-93CE-357A81F0BD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04791" y="-1"/>
            <a:ext cx="5487209" cy="6858001"/>
          </a:xfrm>
          <a:prstGeom prst="rect">
            <a:avLst/>
          </a:prstGeom>
        </p:spPr>
      </p:pic>
    </p:spTree>
    <p:extLst>
      <p:ext uri="{BB962C8B-B14F-4D97-AF65-F5344CB8AC3E}">
        <p14:creationId xmlns:p14="http://schemas.microsoft.com/office/powerpoint/2010/main" val="816680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4" name="Google Shape;114;p4"/>
          <p:cNvSpPr txBox="1">
            <a:spLocks noGrp="1"/>
          </p:cNvSpPr>
          <p:nvPr>
            <p:ph type="body" idx="1"/>
          </p:nvPr>
        </p:nvSpPr>
        <p:spPr>
          <a:xfrm>
            <a:off x="838200" y="1825625"/>
            <a:ext cx="4564310" cy="4351338"/>
          </a:xfrm>
          <a:prstGeom prst="rect">
            <a:avLst/>
          </a:prstGeom>
          <a:noFill/>
          <a:ln>
            <a:noFill/>
          </a:ln>
        </p:spPr>
        <p:txBody>
          <a:bodyPr spcFirstLastPara="1" wrap="square" lIns="91425" tIns="45700" rIns="91425" bIns="45700" anchor="t" anchorCtr="0">
            <a:normAutofit/>
          </a:bodyPr>
          <a:lstStyle/>
          <a:p>
            <a:pPr marL="228600" lvl="0" indent="-228600">
              <a:lnSpc>
                <a:spcPct val="110000"/>
              </a:lnSpc>
              <a:spcBef>
                <a:spcPts val="0"/>
              </a:spcBef>
              <a:buClr>
                <a:srgbClr val="FF6600"/>
              </a:buClr>
              <a:buSzPct val="100000"/>
            </a:pPr>
            <a:r>
              <a:rPr lang="nl-NL" dirty="0"/>
              <a:t>Wat? </a:t>
            </a:r>
          </a:p>
          <a:p>
            <a:pPr marL="228600" lvl="0" indent="-228600">
              <a:lnSpc>
                <a:spcPct val="110000"/>
              </a:lnSpc>
              <a:spcBef>
                <a:spcPts val="0"/>
              </a:spcBef>
              <a:buClr>
                <a:srgbClr val="FF6600"/>
              </a:buClr>
              <a:buSzPct val="100000"/>
            </a:pPr>
            <a:r>
              <a:rPr lang="nl-NL" dirty="0"/>
              <a:t>Wie? </a:t>
            </a:r>
          </a:p>
          <a:p>
            <a:pPr marL="228600" lvl="0" indent="-228600">
              <a:lnSpc>
                <a:spcPct val="110000"/>
              </a:lnSpc>
              <a:spcBef>
                <a:spcPts val="0"/>
              </a:spcBef>
              <a:buClr>
                <a:srgbClr val="FF6600"/>
              </a:buClr>
              <a:buSzPct val="100000"/>
            </a:pPr>
            <a:r>
              <a:rPr lang="nl-NL" dirty="0"/>
              <a:t>Wanneer? </a:t>
            </a:r>
          </a:p>
          <a:p>
            <a:pPr marL="228600" indent="-228600">
              <a:lnSpc>
                <a:spcPct val="110000"/>
              </a:lnSpc>
              <a:spcBef>
                <a:spcPts val="0"/>
              </a:spcBef>
              <a:buClr>
                <a:srgbClr val="FF6600"/>
              </a:buClr>
              <a:buSzPct val="100000"/>
            </a:pPr>
            <a:r>
              <a:rPr lang="nl-NL" dirty="0"/>
              <a:t>Waar? </a:t>
            </a:r>
          </a:p>
          <a:p>
            <a:pPr marL="228600" indent="-228600">
              <a:lnSpc>
                <a:spcPct val="110000"/>
              </a:lnSpc>
              <a:spcBef>
                <a:spcPts val="0"/>
              </a:spcBef>
              <a:buClr>
                <a:srgbClr val="FF6600"/>
              </a:buClr>
              <a:buSzPct val="100000"/>
            </a:pPr>
            <a:r>
              <a:rPr lang="nl-NL" dirty="0"/>
              <a:t>Waarom oranje? </a:t>
            </a:r>
          </a:p>
          <a:p>
            <a:pPr marL="228600" indent="-228600">
              <a:lnSpc>
                <a:spcPct val="110000"/>
              </a:lnSpc>
              <a:spcBef>
                <a:spcPts val="0"/>
              </a:spcBef>
              <a:buClr>
                <a:srgbClr val="FF6600"/>
              </a:buClr>
              <a:buSzPct val="100000"/>
            </a:pPr>
            <a:r>
              <a:rPr lang="nl-NL" dirty="0"/>
              <a:t>Hoe?                </a:t>
            </a:r>
          </a:p>
        </p:txBody>
      </p:sp>
      <p:pic>
        <p:nvPicPr>
          <p:cNvPr id="6" name="Google Shape;96;p2">
            <a:extLst>
              <a:ext uri="{FF2B5EF4-FFF2-40B4-BE49-F238E27FC236}">
                <a16:creationId xmlns:a16="http://schemas.microsoft.com/office/drawing/2014/main" id="{3479E3EA-6CA9-47DE-A4CA-5135C21B092C}"/>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0" name="Google Shape;85;p1">
            <a:extLst>
              <a:ext uri="{FF2B5EF4-FFF2-40B4-BE49-F238E27FC236}">
                <a16:creationId xmlns:a16="http://schemas.microsoft.com/office/drawing/2014/main" id="{BA4AE241-DE65-454A-99A9-5CF25FDBC5C8}"/>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Orange </a:t>
            </a:r>
            <a:r>
              <a:rPr lang="nl-NL" sz="4000" b="1" dirty="0" err="1">
                <a:solidFill>
                  <a:schemeClr val="bg1"/>
                </a:solidFill>
              </a:rPr>
              <a:t>the</a:t>
            </a:r>
            <a:r>
              <a:rPr lang="nl-NL" sz="4000" b="1" dirty="0">
                <a:solidFill>
                  <a:schemeClr val="bg1"/>
                </a:solidFill>
              </a:rPr>
              <a:t> World</a:t>
            </a:r>
          </a:p>
        </p:txBody>
      </p:sp>
      <p:pic>
        <p:nvPicPr>
          <p:cNvPr id="3" name="Afbeelding 2">
            <a:extLst>
              <a:ext uri="{FF2B5EF4-FFF2-40B4-BE49-F238E27FC236}">
                <a16:creationId xmlns:a16="http://schemas.microsoft.com/office/drawing/2014/main" id="{57F8D798-9D9F-44E1-A696-B99E799187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04792" y="-1"/>
            <a:ext cx="5487208" cy="6858001"/>
          </a:xfrm>
          <a:prstGeom prst="rect">
            <a:avLst/>
          </a:prstGeom>
        </p:spPr>
      </p:pic>
    </p:spTree>
    <p:extLst>
      <p:ext uri="{BB962C8B-B14F-4D97-AF65-F5344CB8AC3E}">
        <p14:creationId xmlns:p14="http://schemas.microsoft.com/office/powerpoint/2010/main" val="2732374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FF1D521-15DB-4246-B6CC-4D32BC85E99B}"/>
              </a:ext>
            </a:extLst>
          </p:cNvPr>
          <p:cNvSpPr>
            <a:spLocks noGrp="1"/>
          </p:cNvSpPr>
          <p:nvPr>
            <p:ph type="body" idx="1"/>
          </p:nvPr>
        </p:nvSpPr>
        <p:spPr/>
        <p:txBody>
          <a:bodyPr>
            <a:normAutofit/>
          </a:bodyPr>
          <a:lstStyle/>
          <a:p>
            <a:r>
              <a:rPr lang="nl-NL" sz="1400" dirty="0">
                <a:solidFill>
                  <a:schemeClr val="tx1"/>
                </a:solidFill>
                <a:latin typeface="Calibri" panose="020F0502020204030204" pitchFamily="34" charset="0"/>
                <a:cs typeface="Calibri" panose="020F0502020204030204" pitchFamily="34" charset="0"/>
                <a:hlinkClick r:id="rId3"/>
              </a:rPr>
              <a:t>https://www.orangetheworld.nl/</a:t>
            </a:r>
            <a:r>
              <a:rPr lang="nl-NL" sz="1400" dirty="0">
                <a:solidFill>
                  <a:schemeClr val="tx1"/>
                </a:solidFill>
                <a:latin typeface="Calibri" panose="020F0502020204030204" pitchFamily="34" charset="0"/>
                <a:cs typeface="Calibri" panose="020F0502020204030204" pitchFamily="34" charset="0"/>
              </a:rPr>
              <a:t> </a:t>
            </a:r>
          </a:p>
          <a:p>
            <a:r>
              <a:rPr lang="nl-NL" sz="1400" dirty="0">
                <a:solidFill>
                  <a:schemeClr val="tx1"/>
                </a:solidFill>
                <a:latin typeface="Calibri" panose="020F0502020204030204" pitchFamily="34" charset="0"/>
                <a:cs typeface="Calibri" panose="020F0502020204030204" pitchFamily="34" charset="0"/>
                <a:hlinkClick r:id="rId4"/>
              </a:rPr>
              <a:t>https://www.soroptimist.nl/</a:t>
            </a:r>
            <a:r>
              <a:rPr lang="nl-NL" sz="1400" dirty="0">
                <a:solidFill>
                  <a:schemeClr val="tx1"/>
                </a:solidFill>
                <a:latin typeface="Calibri" panose="020F0502020204030204" pitchFamily="34" charset="0"/>
                <a:cs typeface="Calibri" panose="020F0502020204030204" pitchFamily="34" charset="0"/>
              </a:rPr>
              <a:t> </a:t>
            </a:r>
          </a:p>
          <a:p>
            <a:r>
              <a:rPr lang="nl-NL" sz="1400" dirty="0">
                <a:solidFill>
                  <a:schemeClr val="tx1"/>
                </a:solidFill>
                <a:latin typeface="Calibri" panose="020F0502020204030204" pitchFamily="34" charset="0"/>
                <a:cs typeface="Calibri" panose="020F0502020204030204" pitchFamily="34" charset="0"/>
                <a:hlinkClick r:id="rId5"/>
              </a:rPr>
              <a:t>https://www.zontanederland.nl/</a:t>
            </a:r>
            <a:endParaRPr lang="nl-NL" sz="1400" dirty="0">
              <a:solidFill>
                <a:schemeClr val="tx1"/>
              </a:solidFill>
              <a:latin typeface="Calibri" panose="020F0502020204030204" pitchFamily="34" charset="0"/>
              <a:cs typeface="Calibri" panose="020F0502020204030204" pitchFamily="34" charset="0"/>
            </a:endParaRPr>
          </a:p>
          <a:p>
            <a:r>
              <a:rPr lang="nl-NL" sz="1400" dirty="0">
                <a:solidFill>
                  <a:schemeClr val="tx1"/>
                </a:solidFill>
                <a:latin typeface="Calibri" panose="020F0502020204030204" pitchFamily="34" charset="0"/>
                <a:cs typeface="Calibri" panose="020F0502020204030204" pitchFamily="34" charset="0"/>
              </a:rPr>
              <a:t>Foto’s Kampen: Freddy Schinkel </a:t>
            </a:r>
          </a:p>
          <a:p>
            <a:r>
              <a:rPr lang="nl-NL" sz="1400" dirty="0">
                <a:solidFill>
                  <a:schemeClr val="tx1"/>
                </a:solidFill>
                <a:latin typeface="Calibri" panose="020F0502020204030204" pitchFamily="34" charset="0"/>
                <a:cs typeface="Calibri" panose="020F0502020204030204" pitchFamily="34" charset="0"/>
              </a:rPr>
              <a:t>Foto’s Zwolle: </a:t>
            </a:r>
            <a:r>
              <a:rPr lang="nl-NL" sz="1400" dirty="0" err="1">
                <a:solidFill>
                  <a:schemeClr val="tx1"/>
                </a:solidFill>
                <a:latin typeface="Calibri" panose="020F0502020204030204" pitchFamily="34" charset="0"/>
                <a:cs typeface="Calibri" panose="020F0502020204030204" pitchFamily="34" charset="0"/>
              </a:rPr>
              <a:t>Soroptimistenclub</a:t>
            </a:r>
            <a:r>
              <a:rPr lang="nl-NL" sz="1400" dirty="0">
                <a:solidFill>
                  <a:schemeClr val="tx1"/>
                </a:solidFill>
                <a:latin typeface="Calibri" panose="020F0502020204030204" pitchFamily="34" charset="0"/>
                <a:cs typeface="Calibri" panose="020F0502020204030204" pitchFamily="34" charset="0"/>
              </a:rPr>
              <a:t> Zwolle </a:t>
            </a:r>
          </a:p>
          <a:p>
            <a:r>
              <a:rPr lang="nl-NL" sz="1400" dirty="0">
                <a:latin typeface="Calibri" panose="020F0502020204030204" pitchFamily="34" charset="0"/>
                <a:cs typeface="Calibri" panose="020F0502020204030204" pitchFamily="34" charset="0"/>
                <a:hlinkClick r:id="rId6"/>
              </a:rPr>
              <a:t>https://www.vpro.nl/lees/specials/2021/lhbtqiaplus/lhbtqiaplus-meer-dan-een-afkorting.html</a:t>
            </a:r>
            <a:endParaRPr lang="nl-NL" sz="1400" dirty="0">
              <a:latin typeface="Calibri" panose="020F0502020204030204" pitchFamily="34" charset="0"/>
              <a:cs typeface="Calibri" panose="020F0502020204030204" pitchFamily="34" charset="0"/>
            </a:endParaRPr>
          </a:p>
          <a:p>
            <a:r>
              <a:rPr lang="nl-NL" sz="1400" b="0" i="0" u="none" strike="noStrike" cap="none" dirty="0">
                <a:solidFill>
                  <a:schemeClr val="tx1"/>
                </a:solidFill>
                <a:latin typeface="Calibri" panose="020F0502020204030204" pitchFamily="34" charset="0"/>
                <a:cs typeface="Calibri" panose="020F0502020204030204" pitchFamily="34" charset="0"/>
                <a:sym typeface="Calibri"/>
                <a:hlinkClick r:id="rId7"/>
              </a:rPr>
              <a:t>https://veiligthuis.nl/</a:t>
            </a:r>
            <a:r>
              <a:rPr lang="nl-NL" sz="1400" dirty="0">
                <a:solidFill>
                  <a:schemeClr val="tx1"/>
                </a:solidFill>
                <a:latin typeface="Calibri" panose="020F0502020204030204" pitchFamily="34" charset="0"/>
                <a:cs typeface="Calibri" panose="020F0502020204030204" pitchFamily="34" charset="0"/>
              </a:rPr>
              <a:t> </a:t>
            </a:r>
          </a:p>
          <a:p>
            <a:r>
              <a:rPr lang="nl-NL" sz="1400" b="0" i="0" u="none" strike="noStrike" cap="none" dirty="0">
                <a:solidFill>
                  <a:schemeClr val="tx1"/>
                </a:solidFill>
                <a:latin typeface="Calibri" panose="020F0502020204030204" pitchFamily="34" charset="0"/>
                <a:cs typeface="Calibri" panose="020F0502020204030204" pitchFamily="34" charset="0"/>
                <a:sym typeface="Calibri"/>
                <a:hlinkClick r:id="rId8"/>
              </a:rPr>
              <a:t>https://www.kindertelefoon.nl/bellen</a:t>
            </a:r>
            <a:endParaRPr lang="nl-NL" sz="1400" b="0" i="0" u="none" strike="noStrike" cap="none" dirty="0">
              <a:solidFill>
                <a:schemeClr val="tx1"/>
              </a:solidFill>
              <a:latin typeface="Calibri" panose="020F0502020204030204" pitchFamily="34" charset="0"/>
              <a:cs typeface="Calibri" panose="020F0502020204030204" pitchFamily="34" charset="0"/>
              <a:sym typeface="Calibri"/>
            </a:endParaRPr>
          </a:p>
          <a:p>
            <a:r>
              <a:rPr lang="nl-NL" sz="1400" b="0" i="0" u="none" strike="noStrike" cap="none" dirty="0">
                <a:solidFill>
                  <a:schemeClr val="tx1"/>
                </a:solidFill>
                <a:latin typeface="Calibri" panose="020F0502020204030204" pitchFamily="34" charset="0"/>
                <a:cs typeface="Calibri" panose="020F0502020204030204" pitchFamily="34" charset="0"/>
                <a:sym typeface="Calibri"/>
                <a:hlinkClick r:id="rId9"/>
              </a:rPr>
              <a:t>https://www.allesoke.nl/</a:t>
            </a:r>
            <a:r>
              <a:rPr lang="nl-NL" sz="1400" dirty="0">
                <a:solidFill>
                  <a:schemeClr val="tx1"/>
                </a:solidFill>
                <a:latin typeface="Calibri" panose="020F0502020204030204" pitchFamily="34" charset="0"/>
                <a:cs typeface="Calibri" panose="020F0502020204030204" pitchFamily="34" charset="0"/>
              </a:rPr>
              <a:t> </a:t>
            </a:r>
          </a:p>
          <a:p>
            <a:r>
              <a:rPr lang="nl-NL" sz="1400" b="0" i="0" u="none" strike="noStrike" dirty="0">
                <a:solidFill>
                  <a:srgbClr val="000000"/>
                </a:solidFill>
                <a:effectLst/>
                <a:latin typeface="Calibri" panose="020F0502020204030204" pitchFamily="34" charset="0"/>
                <a:cs typeface="Calibri" panose="020F0502020204030204" pitchFamily="34" charset="0"/>
              </a:rPr>
              <a:t>piramide van geweld: </a:t>
            </a:r>
            <a:r>
              <a:rPr lang="nl-NL" sz="1400" b="0" i="0" u="none" strike="noStrike" dirty="0">
                <a:solidFill>
                  <a:srgbClr val="000000"/>
                </a:solidFill>
                <a:effectLst/>
                <a:latin typeface="Calibri" panose="020F0502020204030204" pitchFamily="34" charset="0"/>
                <a:cs typeface="Calibri" panose="020F0502020204030204" pitchFamily="34" charset="0"/>
                <a:hlinkClick r:id="rId10"/>
              </a:rPr>
              <a:t>Mas </a:t>
            </a:r>
            <a:r>
              <a:rPr lang="nl-NL" sz="1400" b="0" i="0" u="none" strike="noStrike" dirty="0" err="1">
                <a:solidFill>
                  <a:srgbClr val="000000"/>
                </a:solidFill>
                <a:effectLst/>
                <a:latin typeface="Calibri" panose="020F0502020204030204" pitchFamily="34" charset="0"/>
                <a:cs typeface="Calibri" panose="020F0502020204030204" pitchFamily="34" charset="0"/>
                <a:hlinkClick r:id="rId10"/>
              </a:rPr>
              <a:t>Hab</a:t>
            </a:r>
            <a:r>
              <a:rPr lang="nl-NL" sz="1400" b="0" i="0" u="none" strike="noStrike" dirty="0">
                <a:solidFill>
                  <a:srgbClr val="000000"/>
                </a:solidFill>
                <a:effectLst/>
                <a:latin typeface="Calibri" panose="020F0502020204030204" pitchFamily="34" charset="0"/>
                <a:cs typeface="Calibri" panose="020F0502020204030204" pitchFamily="34" charset="0"/>
              </a:rPr>
              <a:t> </a:t>
            </a:r>
          </a:p>
          <a:p>
            <a:r>
              <a:rPr lang="nl-NL" sz="1400" b="0" i="0" u="none" strike="noStrike" dirty="0">
                <a:solidFill>
                  <a:schemeClr val="tx1"/>
                </a:solidFill>
                <a:effectLst/>
                <a:latin typeface="Calibri" panose="020F0502020204030204" pitchFamily="34" charset="0"/>
                <a:cs typeface="Calibri" panose="020F0502020204030204" pitchFamily="34" charset="0"/>
                <a:hlinkClick r:id="rId11"/>
              </a:rPr>
              <a:t>https://www.emancipator.nl/</a:t>
            </a:r>
            <a:r>
              <a:rPr lang="nl-NL" sz="1400" dirty="0">
                <a:solidFill>
                  <a:srgbClr val="000000"/>
                </a:solidFill>
                <a:latin typeface="Calibri" panose="020F0502020204030204" pitchFamily="34" charset="0"/>
                <a:cs typeface="Calibri" panose="020F0502020204030204" pitchFamily="34" charset="0"/>
              </a:rPr>
              <a:t> </a:t>
            </a:r>
            <a:endParaRPr lang="nl-NL" sz="1400" b="0" i="0" u="none" strike="noStrike" dirty="0">
              <a:solidFill>
                <a:schemeClr val="tx1"/>
              </a:solidFill>
              <a:effectLst/>
              <a:latin typeface="Calibri" panose="020F0502020204030204" pitchFamily="34" charset="0"/>
              <a:cs typeface="Calibri" panose="020F0502020204030204" pitchFamily="34" charset="0"/>
            </a:endParaRPr>
          </a:p>
          <a:p>
            <a:endParaRPr lang="nl-NL" sz="1400" b="0" i="0" u="none" strike="noStrike" cap="none" dirty="0">
              <a:solidFill>
                <a:schemeClr val="tx1"/>
              </a:solidFill>
              <a:latin typeface="Calibri"/>
              <a:ea typeface="Calibri"/>
              <a:cs typeface="Calibri"/>
              <a:sym typeface="Calibri"/>
            </a:endParaRPr>
          </a:p>
          <a:p>
            <a:endParaRPr lang="nl-NL" sz="1400" dirty="0"/>
          </a:p>
        </p:txBody>
      </p:sp>
      <p:sp>
        <p:nvSpPr>
          <p:cNvPr id="5" name="Tijdelijke aanduiding voor tekst 4">
            <a:extLst>
              <a:ext uri="{FF2B5EF4-FFF2-40B4-BE49-F238E27FC236}">
                <a16:creationId xmlns:a16="http://schemas.microsoft.com/office/drawing/2014/main" id="{5E168A34-BC43-4293-930F-E1D70B21883E}"/>
              </a:ext>
            </a:extLst>
          </p:cNvPr>
          <p:cNvSpPr>
            <a:spLocks noGrp="1"/>
          </p:cNvSpPr>
          <p:nvPr>
            <p:ph type="body" idx="2"/>
          </p:nvPr>
        </p:nvSpPr>
        <p:spPr/>
        <p:txBody>
          <a:bodyPr>
            <a:normAutofit/>
          </a:bodyPr>
          <a:lstStyle/>
          <a:p>
            <a:r>
              <a:rPr lang="nl-NL" sz="1400" dirty="0">
                <a:solidFill>
                  <a:schemeClr val="tx1"/>
                </a:solidFill>
                <a:latin typeface="Calibri" panose="020F0502020204030204" pitchFamily="34" charset="0"/>
                <a:cs typeface="Calibri" panose="020F0502020204030204" pitchFamily="34" charset="0"/>
              </a:rPr>
              <a:t>Films Marloes en Tessel: </a:t>
            </a:r>
            <a:r>
              <a:rPr lang="nl-NL" sz="1400" i="0" u="sng" strike="noStrike" dirty="0">
                <a:solidFill>
                  <a:srgbClr val="196AD4"/>
                </a:solidFill>
                <a:effectLst/>
                <a:latin typeface="Calibri" panose="020F0502020204030204" pitchFamily="34" charset="0"/>
                <a:cs typeface="Calibri" panose="020F0502020204030204" pitchFamily="34" charset="0"/>
                <a:hlinkClick r:id="rId12"/>
              </a:rPr>
              <a:t>www.ripplefilm.nl</a:t>
            </a:r>
            <a:endParaRPr lang="nl-NL" sz="1400" i="0" u="sng" strike="noStrike" dirty="0">
              <a:solidFill>
                <a:srgbClr val="196AD4"/>
              </a:solidFill>
              <a:effectLst/>
              <a:latin typeface="Calibri" panose="020F0502020204030204" pitchFamily="34" charset="0"/>
              <a:cs typeface="Calibri" panose="020F0502020204030204" pitchFamily="34" charset="0"/>
            </a:endParaRPr>
          </a:p>
          <a:p>
            <a:r>
              <a:rPr lang="nl-NL" sz="1400" dirty="0">
                <a:latin typeface="Calibri" panose="020F0502020204030204" pitchFamily="34" charset="0"/>
                <a:cs typeface="Calibri" panose="020F0502020204030204" pitchFamily="34" charset="0"/>
              </a:rPr>
              <a:t>Fragment uit BOOS straatintimidatie </a:t>
            </a:r>
            <a:r>
              <a:rPr lang="nl-NL" sz="1400" dirty="0">
                <a:latin typeface="Calibri" panose="020F0502020204030204" pitchFamily="34" charset="0"/>
                <a:cs typeface="Calibri" panose="020F0502020204030204" pitchFamily="34" charset="0"/>
                <a:hlinkClick r:id="rId13"/>
              </a:rPr>
              <a:t>https://www.youtube.com/watch?v=Bvoq-bw3mBc</a:t>
            </a:r>
            <a:r>
              <a:rPr lang="nl-NL" sz="1400" i="0" u="sng" strike="noStrike" dirty="0">
                <a:solidFill>
                  <a:srgbClr val="196AD4"/>
                </a:solidFill>
                <a:effectLst/>
                <a:latin typeface="Calibri" panose="020F0502020204030204" pitchFamily="34" charset="0"/>
                <a:cs typeface="Calibri" panose="020F0502020204030204" pitchFamily="34" charset="0"/>
              </a:rPr>
              <a:t> </a:t>
            </a:r>
            <a:r>
              <a:rPr lang="nl-NL" sz="1400" dirty="0">
                <a:solidFill>
                  <a:schemeClr val="tx1"/>
                </a:solidFill>
                <a:latin typeface="Calibri" panose="020F0502020204030204" pitchFamily="34" charset="0"/>
                <a:cs typeface="Calibri" panose="020F0502020204030204" pitchFamily="34" charset="0"/>
              </a:rPr>
              <a:t> </a:t>
            </a:r>
          </a:p>
          <a:p>
            <a:r>
              <a:rPr lang="nl-NL" sz="1400" dirty="0">
                <a:latin typeface="Calibri" panose="020F0502020204030204" pitchFamily="34" charset="0"/>
                <a:cs typeface="Calibri" panose="020F0502020204030204" pitchFamily="34" charset="0"/>
              </a:rPr>
              <a:t>Diverse afbeeldingen: </a:t>
            </a:r>
            <a:r>
              <a:rPr lang="nl-NL" sz="1400" dirty="0">
                <a:latin typeface="Calibri" panose="020F0502020204030204" pitchFamily="34" charset="0"/>
                <a:cs typeface="Calibri" panose="020F0502020204030204" pitchFamily="34" charset="0"/>
                <a:hlinkClick r:id="rId14"/>
              </a:rPr>
              <a:t>https://wol.jw.org/</a:t>
            </a:r>
            <a:r>
              <a:rPr lang="nl-NL" sz="1400" dirty="0">
                <a:latin typeface="Calibri" panose="020F0502020204030204" pitchFamily="34" charset="0"/>
                <a:cs typeface="Calibri" panose="020F0502020204030204" pitchFamily="34" charset="0"/>
              </a:rPr>
              <a:t>,  </a:t>
            </a:r>
            <a:r>
              <a:rPr lang="nl-NL" sz="1400" dirty="0">
                <a:latin typeface="Calibri" panose="020F0502020204030204" pitchFamily="34" charset="0"/>
                <a:cs typeface="Calibri" panose="020F0502020204030204" pitchFamily="34" charset="0"/>
                <a:hlinkClick r:id="rId15"/>
              </a:rPr>
              <a:t>https://wibnet.nl/</a:t>
            </a:r>
            <a:r>
              <a:rPr lang="nl-NL" sz="1400" dirty="0">
                <a:latin typeface="Calibri" panose="020F0502020204030204" pitchFamily="34" charset="0"/>
                <a:cs typeface="Calibri" panose="020F0502020204030204" pitchFamily="34" charset="0"/>
              </a:rPr>
              <a:t> , </a:t>
            </a:r>
            <a:r>
              <a:rPr lang="nl-NL" sz="1400" dirty="0" err="1">
                <a:solidFill>
                  <a:schemeClr val="tx1"/>
                </a:solidFill>
                <a:latin typeface="Calibri" panose="020F0502020204030204" pitchFamily="34" charset="0"/>
                <a:cs typeface="Calibri" panose="020F0502020204030204" pitchFamily="34" charset="0"/>
                <a:hlinkClick r:id="rId16"/>
              </a:rPr>
              <a:t>Unsplash</a:t>
            </a:r>
            <a:r>
              <a:rPr lang="nl-NL" sz="1400" dirty="0">
                <a:solidFill>
                  <a:schemeClr val="tx1"/>
                </a:solidFill>
                <a:latin typeface="Calibri" panose="020F0502020204030204" pitchFamily="34" charset="0"/>
                <a:cs typeface="Calibri" panose="020F0502020204030204" pitchFamily="34" charset="0"/>
              </a:rPr>
              <a:t>, </a:t>
            </a:r>
            <a:r>
              <a:rPr lang="nl-NL" sz="1400" dirty="0">
                <a:solidFill>
                  <a:schemeClr val="tx1"/>
                </a:solidFill>
                <a:latin typeface="Calibri" panose="020F0502020204030204" pitchFamily="34" charset="0"/>
                <a:cs typeface="Calibri" panose="020F0502020204030204" pitchFamily="34" charset="0"/>
                <a:hlinkClick r:id="rId17"/>
              </a:rPr>
              <a:t>www.gaysite.nl</a:t>
            </a:r>
            <a:r>
              <a:rPr lang="nl-NL" sz="1400" dirty="0">
                <a:solidFill>
                  <a:schemeClr val="tx1"/>
                </a:solidFill>
                <a:latin typeface="Calibri" panose="020F0502020204030204" pitchFamily="34" charset="0"/>
                <a:cs typeface="Calibri" panose="020F0502020204030204" pitchFamily="34" charset="0"/>
              </a:rPr>
              <a:t>,  </a:t>
            </a:r>
            <a:r>
              <a:rPr lang="nl-NL" sz="1400" dirty="0">
                <a:solidFill>
                  <a:schemeClr val="tx1"/>
                </a:solidFill>
                <a:latin typeface="Calibri" panose="020F0502020204030204" pitchFamily="34" charset="0"/>
                <a:cs typeface="Calibri" panose="020F0502020204030204" pitchFamily="34" charset="0"/>
                <a:hlinkClick r:id="rId18"/>
              </a:rPr>
              <a:t>https://mensenrechten.nl/</a:t>
            </a:r>
            <a:endParaRPr lang="nl-NL" sz="1400" dirty="0">
              <a:solidFill>
                <a:schemeClr val="tx1"/>
              </a:solidFill>
              <a:latin typeface="Calibri" panose="020F0502020204030204" pitchFamily="34" charset="0"/>
              <a:cs typeface="Calibri" panose="020F0502020204030204" pitchFamily="34" charset="0"/>
            </a:endParaRPr>
          </a:p>
          <a:p>
            <a:r>
              <a:rPr lang="nl-NL" sz="1400" dirty="0">
                <a:latin typeface="Calibri" panose="020F0502020204030204" pitchFamily="34" charset="0"/>
                <a:cs typeface="Calibri" panose="020F0502020204030204" pitchFamily="34" charset="0"/>
              </a:rPr>
              <a:t>Diverse sheets: tekeningen Merel Barends </a:t>
            </a:r>
            <a:r>
              <a:rPr lang="nl-NL" sz="1400" dirty="0">
                <a:latin typeface="Calibri" panose="020F0502020204030204" pitchFamily="34" charset="0"/>
                <a:cs typeface="Calibri" panose="020F0502020204030204" pitchFamily="34" charset="0"/>
                <a:hlinkClick r:id="rId19"/>
              </a:rPr>
              <a:t>https://www.oneworld.nl/kijkenluisteren/strip/</a:t>
            </a:r>
            <a:r>
              <a:rPr lang="nl-NL" sz="1400" dirty="0">
                <a:latin typeface="Calibri" panose="020F0502020204030204" pitchFamily="34" charset="0"/>
                <a:cs typeface="Calibri" panose="020F0502020204030204" pitchFamily="34" charset="0"/>
              </a:rPr>
              <a:t> en </a:t>
            </a:r>
            <a:r>
              <a:rPr lang="nl-NL" sz="1400" dirty="0">
                <a:latin typeface="Calibri" panose="020F0502020204030204" pitchFamily="34" charset="0"/>
                <a:cs typeface="Calibri" panose="020F0502020204030204" pitchFamily="34" charset="0"/>
                <a:hlinkClick r:id="rId20"/>
              </a:rPr>
              <a:t>https://merelbarends.com/</a:t>
            </a:r>
            <a:r>
              <a:rPr lang="nl-NL" sz="1400" dirty="0">
                <a:latin typeface="Calibri" panose="020F0502020204030204" pitchFamily="34" charset="0"/>
                <a:cs typeface="Calibri" panose="020F0502020204030204" pitchFamily="34" charset="0"/>
              </a:rPr>
              <a:t> </a:t>
            </a:r>
          </a:p>
          <a:p>
            <a:r>
              <a:rPr lang="nl-NL" sz="1400" dirty="0">
                <a:solidFill>
                  <a:schemeClr val="tx1"/>
                </a:solidFill>
                <a:latin typeface="Calibri" panose="020F0502020204030204" pitchFamily="34" charset="0"/>
                <a:cs typeface="Calibri" panose="020F0502020204030204" pitchFamily="34" charset="0"/>
              </a:rPr>
              <a:t>Diverse krantenberichten: o.a. NRC, Trouw, BNN, AD, Gelderlander</a:t>
            </a:r>
          </a:p>
          <a:p>
            <a:endParaRPr lang="nl-NL" sz="1400" dirty="0">
              <a:solidFill>
                <a:schemeClr val="tx1"/>
              </a:solidFill>
              <a:latin typeface="Calibri" panose="020F0502020204030204" pitchFamily="34" charset="0"/>
              <a:cs typeface="Calibri" panose="020F0502020204030204" pitchFamily="34" charset="0"/>
            </a:endParaRPr>
          </a:p>
        </p:txBody>
      </p:sp>
      <p:pic>
        <p:nvPicPr>
          <p:cNvPr id="4" name="Google Shape;96;p2">
            <a:extLst>
              <a:ext uri="{FF2B5EF4-FFF2-40B4-BE49-F238E27FC236}">
                <a16:creationId xmlns:a16="http://schemas.microsoft.com/office/drawing/2014/main" id="{50E0468C-40E8-450D-929A-495EF8ADC4EE}"/>
              </a:ext>
            </a:extLst>
          </p:cNvPr>
          <p:cNvPicPr>
            <a:picLocks noChangeAspect="1"/>
          </p:cNvPicPr>
          <p:nvPr/>
        </p:nvPicPr>
        <p:blipFill rotWithShape="1">
          <a:blip r:embed="rId21"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8" name="Google Shape;85;p1">
            <a:extLst>
              <a:ext uri="{FF2B5EF4-FFF2-40B4-BE49-F238E27FC236}">
                <a16:creationId xmlns:a16="http://schemas.microsoft.com/office/drawing/2014/main" id="{2BAA7304-2B26-4FBE-B521-7501FB93F75E}"/>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lnSpc>
                <a:spcPct val="70000"/>
              </a:lnSpc>
              <a:spcBef>
                <a:spcPts val="0"/>
              </a:spcBef>
              <a:buSzPts val="3200"/>
              <a:buNone/>
            </a:pPr>
            <a:r>
              <a:rPr lang="nl-NL" sz="3700" b="1" dirty="0">
                <a:solidFill>
                  <a:schemeClr val="bg1"/>
                </a:solidFill>
              </a:rPr>
              <a:t>Bronvermelding  </a:t>
            </a:r>
          </a:p>
        </p:txBody>
      </p:sp>
    </p:spTree>
    <p:extLst>
      <p:ext uri="{BB962C8B-B14F-4D97-AF65-F5344CB8AC3E}">
        <p14:creationId xmlns:p14="http://schemas.microsoft.com/office/powerpoint/2010/main" val="3202826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3"/>
          <p:cNvSpPr txBox="1"/>
          <p:nvPr/>
        </p:nvSpPr>
        <p:spPr>
          <a:xfrm>
            <a:off x="4613950" y="3634022"/>
            <a:ext cx="2533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85;p1">
            <a:extLst>
              <a:ext uri="{FF2B5EF4-FFF2-40B4-BE49-F238E27FC236}">
                <a16:creationId xmlns:a16="http://schemas.microsoft.com/office/drawing/2014/main" id="{CDEF41DD-8A7E-42DB-B1AE-DC4E9B966DA5}"/>
              </a:ext>
            </a:extLst>
          </p:cNvPr>
          <p:cNvSpPr txBox="1">
            <a:spLocks/>
          </p:cNvSpPr>
          <p:nvPr/>
        </p:nvSpPr>
        <p:spPr>
          <a:xfrm>
            <a:off x="0" y="637309"/>
            <a:ext cx="12192000"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Stellingen </a:t>
            </a:r>
          </a:p>
        </p:txBody>
      </p:sp>
      <p:pic>
        <p:nvPicPr>
          <p:cNvPr id="5" name="Google Shape;96;p2">
            <a:extLst>
              <a:ext uri="{FF2B5EF4-FFF2-40B4-BE49-F238E27FC236}">
                <a16:creationId xmlns:a16="http://schemas.microsoft.com/office/drawing/2014/main" id="{69F88E8F-A293-4203-A30A-741D15FEC894}"/>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Tree>
    <p:extLst>
      <p:ext uri="{BB962C8B-B14F-4D97-AF65-F5344CB8AC3E}">
        <p14:creationId xmlns:p14="http://schemas.microsoft.com/office/powerpoint/2010/main" val="1687238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8"/>
          <p:cNvSpPr txBox="1">
            <a:spLocks noGrp="1"/>
          </p:cNvSpPr>
          <p:nvPr>
            <p:ph type="body" idx="1"/>
          </p:nvPr>
        </p:nvSpPr>
        <p:spPr>
          <a:xfrm>
            <a:off x="838200" y="1825625"/>
            <a:ext cx="6019800" cy="4351338"/>
          </a:xfrm>
          <a:prstGeom prst="rect">
            <a:avLst/>
          </a:prstGeom>
          <a:noFill/>
          <a:ln>
            <a:noFill/>
          </a:ln>
        </p:spPr>
        <p:txBody>
          <a:bodyPr spcFirstLastPara="1" wrap="square" lIns="91425" tIns="45700" rIns="91425" bIns="45700" anchor="t" anchorCtr="0">
            <a:normAutofit/>
          </a:bodyPr>
          <a:lstStyle/>
          <a:p>
            <a:pPr marL="228600" indent="-228600">
              <a:lnSpc>
                <a:spcPct val="110000"/>
              </a:lnSpc>
              <a:spcBef>
                <a:spcPts val="0"/>
              </a:spcBef>
              <a:buClr>
                <a:srgbClr val="FF6600"/>
              </a:buClr>
              <a:buSzPct val="100000"/>
            </a:pPr>
            <a:r>
              <a:rPr lang="nl-NL" dirty="0"/>
              <a:t>Iemand uitschelden is geen geweld. </a:t>
            </a:r>
            <a:endParaRPr dirty="0"/>
          </a:p>
        </p:txBody>
      </p:sp>
      <p:pic>
        <p:nvPicPr>
          <p:cNvPr id="5" name="Google Shape;96;p2">
            <a:extLst>
              <a:ext uri="{FF2B5EF4-FFF2-40B4-BE49-F238E27FC236}">
                <a16:creationId xmlns:a16="http://schemas.microsoft.com/office/drawing/2014/main" id="{9B987BB7-40E3-4F6A-BB4F-11C84F10F4CD}"/>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6" name="Google Shape;85;p1">
            <a:extLst>
              <a:ext uri="{FF2B5EF4-FFF2-40B4-BE49-F238E27FC236}">
                <a16:creationId xmlns:a16="http://schemas.microsoft.com/office/drawing/2014/main" id="{3ECC6570-23B8-42BB-AECF-1F2807E633E9}"/>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Stelling 1</a:t>
            </a:r>
          </a:p>
        </p:txBody>
      </p:sp>
      <p:pic>
        <p:nvPicPr>
          <p:cNvPr id="9" name="Afbeelding 8" descr="Afbeelding met persoon, person, staand&#10;&#10;Automatisch gegenereerde beschrijving">
            <a:extLst>
              <a:ext uri="{FF2B5EF4-FFF2-40B4-BE49-F238E27FC236}">
                <a16:creationId xmlns:a16="http://schemas.microsoft.com/office/drawing/2014/main" id="{0772500C-9F2C-4BC9-B424-2D57E4D0206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04792" y="0"/>
            <a:ext cx="5487208"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4" name="Google Shape;114;p4"/>
          <p:cNvSpPr txBox="1">
            <a:spLocks noGrp="1"/>
          </p:cNvSpPr>
          <p:nvPr>
            <p:ph type="body" idx="1"/>
          </p:nvPr>
        </p:nvSpPr>
        <p:spPr>
          <a:xfrm>
            <a:off x="838200" y="1825625"/>
            <a:ext cx="4564310" cy="4351338"/>
          </a:xfrm>
          <a:prstGeom prst="rect">
            <a:avLst/>
          </a:prstGeom>
          <a:noFill/>
          <a:ln>
            <a:noFill/>
          </a:ln>
        </p:spPr>
        <p:txBody>
          <a:bodyPr spcFirstLastPara="1" wrap="square" lIns="91425" tIns="45700" rIns="91425" bIns="45700" anchor="t" anchorCtr="0">
            <a:normAutofit/>
          </a:bodyPr>
          <a:lstStyle/>
          <a:p>
            <a:pPr marL="228600" indent="-228600">
              <a:lnSpc>
                <a:spcPct val="110000"/>
              </a:lnSpc>
              <a:spcBef>
                <a:spcPts val="0"/>
              </a:spcBef>
              <a:buClr>
                <a:srgbClr val="FF6600"/>
              </a:buClr>
              <a:buSzPct val="100000"/>
            </a:pPr>
            <a:r>
              <a:rPr lang="nl-NL" dirty="0"/>
              <a:t>Meisjes komen zo vaak in aanraking met ongewenst gedrag, dat ze verplicht lessen moeten volgen over zelfverdediging. </a:t>
            </a:r>
          </a:p>
          <a:p>
            <a:pPr marL="228600" lvl="0" indent="-228600">
              <a:lnSpc>
                <a:spcPct val="110000"/>
              </a:lnSpc>
              <a:spcBef>
                <a:spcPts val="0"/>
              </a:spcBef>
              <a:buClr>
                <a:srgbClr val="FF6600"/>
              </a:buClr>
              <a:buSzPct val="100000"/>
            </a:pPr>
            <a:endParaRPr lang="nl-NL" dirty="0"/>
          </a:p>
        </p:txBody>
      </p:sp>
      <p:pic>
        <p:nvPicPr>
          <p:cNvPr id="6" name="Google Shape;96;p2">
            <a:extLst>
              <a:ext uri="{FF2B5EF4-FFF2-40B4-BE49-F238E27FC236}">
                <a16:creationId xmlns:a16="http://schemas.microsoft.com/office/drawing/2014/main" id="{3479E3EA-6CA9-47DE-A4CA-5135C21B092C}"/>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10" name="Google Shape;85;p1">
            <a:extLst>
              <a:ext uri="{FF2B5EF4-FFF2-40B4-BE49-F238E27FC236}">
                <a16:creationId xmlns:a16="http://schemas.microsoft.com/office/drawing/2014/main" id="{BA4AE241-DE65-454A-99A9-5CF25FDBC5C8}"/>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Stelling 2 </a:t>
            </a:r>
          </a:p>
        </p:txBody>
      </p:sp>
      <p:pic>
        <p:nvPicPr>
          <p:cNvPr id="7" name="Google Shape;113;p4" descr="Afbeelding met persoon&#10;&#10;Automatisch gegenereerde beschrijving">
            <a:extLst>
              <a:ext uri="{FF2B5EF4-FFF2-40B4-BE49-F238E27FC236}">
                <a16:creationId xmlns:a16="http://schemas.microsoft.com/office/drawing/2014/main" id="{E953A6D9-DFDE-4811-91CD-D3B65E3E15FF}"/>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704792" y="0"/>
            <a:ext cx="5487208"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5"/>
          <p:cNvSpPr txBox="1">
            <a:spLocks noGrp="1"/>
          </p:cNvSpPr>
          <p:nvPr>
            <p:ph type="body" idx="1"/>
          </p:nvPr>
        </p:nvSpPr>
        <p:spPr>
          <a:xfrm>
            <a:off x="838200" y="1825625"/>
            <a:ext cx="5403209" cy="4351338"/>
          </a:xfrm>
          <a:prstGeom prst="rect">
            <a:avLst/>
          </a:prstGeom>
          <a:noFill/>
          <a:ln>
            <a:noFill/>
          </a:ln>
        </p:spPr>
        <p:txBody>
          <a:bodyPr spcFirstLastPara="1" wrap="square" lIns="91425" tIns="45700" rIns="91425" bIns="45700" anchor="t" anchorCtr="0">
            <a:normAutofit/>
          </a:bodyPr>
          <a:lstStyle/>
          <a:p>
            <a:pPr marL="228600" indent="-228600">
              <a:lnSpc>
                <a:spcPct val="110000"/>
              </a:lnSpc>
              <a:spcBef>
                <a:spcPts val="0"/>
              </a:spcBef>
              <a:buClr>
                <a:srgbClr val="FF6600"/>
              </a:buClr>
              <a:buSzPct val="100000"/>
            </a:pPr>
            <a:r>
              <a:rPr lang="nl-NL" dirty="0"/>
              <a:t>Een meisje alleen in het donker op straat loopt gevaar. </a:t>
            </a:r>
          </a:p>
          <a:p>
            <a:pPr marL="228600" lvl="0" indent="-228600" algn="l" rtl="0">
              <a:lnSpc>
                <a:spcPct val="90000"/>
              </a:lnSpc>
              <a:spcBef>
                <a:spcPts val="0"/>
              </a:spcBef>
              <a:spcAft>
                <a:spcPts val="0"/>
              </a:spcAft>
              <a:buClr>
                <a:srgbClr val="FF6600"/>
              </a:buClr>
              <a:buSzPts val="2800"/>
              <a:buChar char="•"/>
            </a:pPr>
            <a:endParaRPr dirty="0"/>
          </a:p>
        </p:txBody>
      </p:sp>
      <p:pic>
        <p:nvPicPr>
          <p:cNvPr id="6" name="Google Shape;96;p2">
            <a:extLst>
              <a:ext uri="{FF2B5EF4-FFF2-40B4-BE49-F238E27FC236}">
                <a16:creationId xmlns:a16="http://schemas.microsoft.com/office/drawing/2014/main" id="{B3AF9042-C74F-4E37-9157-317EED103154}"/>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9" name="Google Shape;85;p1">
            <a:extLst>
              <a:ext uri="{FF2B5EF4-FFF2-40B4-BE49-F238E27FC236}">
                <a16:creationId xmlns:a16="http://schemas.microsoft.com/office/drawing/2014/main" id="{C09DBA73-9737-439E-A7F2-B2E2416BD54C}"/>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Stelling 3 </a:t>
            </a:r>
          </a:p>
        </p:txBody>
      </p:sp>
      <p:pic>
        <p:nvPicPr>
          <p:cNvPr id="7" name="Google Shape;122;p5" descr="Afbeelding met lucht, water, buiten, silhouet&#10;&#10;Automatisch gegenereerde beschrijving">
            <a:extLst>
              <a:ext uri="{FF2B5EF4-FFF2-40B4-BE49-F238E27FC236}">
                <a16:creationId xmlns:a16="http://schemas.microsoft.com/office/drawing/2014/main" id="{5153384B-5ADF-4394-AA58-B05B2279730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704792" y="0"/>
            <a:ext cx="5487208"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1" name="Google Shape;131;p6" descr="Afbeelding met buiten, hek, boom, persoon&#10;&#10;Automatisch gegenereerde beschrijvi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705600" y="0"/>
            <a:ext cx="5486400" cy="6858000"/>
          </a:xfrm>
          <a:prstGeom prst="rect">
            <a:avLst/>
          </a:prstGeom>
          <a:noFill/>
          <a:ln>
            <a:noFill/>
          </a:ln>
        </p:spPr>
      </p:pic>
      <p:sp>
        <p:nvSpPr>
          <p:cNvPr id="132" name="Google Shape;132;p6"/>
          <p:cNvSpPr txBox="1">
            <a:spLocks noGrp="1"/>
          </p:cNvSpPr>
          <p:nvPr>
            <p:ph type="body" idx="1"/>
          </p:nvPr>
        </p:nvSpPr>
        <p:spPr>
          <a:xfrm>
            <a:off x="838200" y="1825625"/>
            <a:ext cx="5185229" cy="4351338"/>
          </a:xfrm>
          <a:prstGeom prst="rect">
            <a:avLst/>
          </a:prstGeom>
          <a:noFill/>
          <a:ln>
            <a:noFill/>
          </a:ln>
        </p:spPr>
        <p:txBody>
          <a:bodyPr spcFirstLastPara="1" wrap="square" lIns="91425" tIns="45700" rIns="91425" bIns="45700" anchor="t" anchorCtr="0">
            <a:normAutofit/>
          </a:bodyPr>
          <a:lstStyle/>
          <a:p>
            <a:pPr marL="228600" lvl="0" indent="-228600">
              <a:lnSpc>
                <a:spcPct val="110000"/>
              </a:lnSpc>
              <a:spcBef>
                <a:spcPts val="0"/>
              </a:spcBef>
              <a:buClr>
                <a:srgbClr val="FF6600"/>
              </a:buClr>
              <a:buSzPct val="100000"/>
            </a:pPr>
            <a:r>
              <a:rPr lang="nl-NL" dirty="0"/>
              <a:t>Een meisje met een kort rokje of een naveltruitje vraagt erom nagefloten te worden.</a:t>
            </a:r>
            <a:endParaRPr dirty="0"/>
          </a:p>
        </p:txBody>
      </p:sp>
      <p:pic>
        <p:nvPicPr>
          <p:cNvPr id="6" name="Google Shape;96;p2">
            <a:extLst>
              <a:ext uri="{FF2B5EF4-FFF2-40B4-BE49-F238E27FC236}">
                <a16:creationId xmlns:a16="http://schemas.microsoft.com/office/drawing/2014/main" id="{155EB73D-0FDB-4959-8C68-3ED6164879AE}"/>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tretch/>
        </p:blipFill>
        <p:spPr>
          <a:xfrm>
            <a:off x="138927" y="5641450"/>
            <a:ext cx="864000" cy="1004255"/>
          </a:xfrm>
          <a:prstGeom prst="rect">
            <a:avLst/>
          </a:prstGeom>
          <a:noFill/>
          <a:ln>
            <a:noFill/>
          </a:ln>
        </p:spPr>
      </p:pic>
      <p:sp>
        <p:nvSpPr>
          <p:cNvPr id="9" name="Google Shape;85;p1">
            <a:extLst>
              <a:ext uri="{FF2B5EF4-FFF2-40B4-BE49-F238E27FC236}">
                <a16:creationId xmlns:a16="http://schemas.microsoft.com/office/drawing/2014/main" id="{2CA595D7-0CE5-4219-BABC-2B795AD4B97B}"/>
              </a:ext>
            </a:extLst>
          </p:cNvPr>
          <p:cNvSpPr txBox="1">
            <a:spLocks/>
          </p:cNvSpPr>
          <p:nvPr/>
        </p:nvSpPr>
        <p:spPr>
          <a:xfrm>
            <a:off x="0" y="637309"/>
            <a:ext cx="6704792" cy="784037"/>
          </a:xfrm>
          <a:prstGeom prst="rect">
            <a:avLst/>
          </a:prstGeom>
          <a:solidFill>
            <a:srgbClr val="FF6600"/>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200"/>
              <a:buFont typeface="Arial"/>
              <a:buNone/>
            </a:pPr>
            <a:endParaRPr lang="nl-NL" sz="3000" b="1" dirty="0">
              <a:solidFill>
                <a:schemeClr val="bg1"/>
              </a:solidFill>
            </a:endParaRPr>
          </a:p>
          <a:p>
            <a:pPr marL="0" indent="0" algn="ctr">
              <a:spcBef>
                <a:spcPts val="0"/>
              </a:spcBef>
              <a:buSzPts val="3200"/>
              <a:buFont typeface="Arial"/>
              <a:buNone/>
            </a:pPr>
            <a:r>
              <a:rPr lang="nl-NL" sz="4000" b="1" dirty="0">
                <a:solidFill>
                  <a:schemeClr val="bg1"/>
                </a:solidFill>
              </a:rPr>
              <a:t>Stelling 4 </a:t>
            </a:r>
          </a:p>
        </p:txBody>
      </p:sp>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2058</TotalTime>
  <Words>1348</Words>
  <Application>Microsoft Macintosh PowerPoint</Application>
  <PresentationFormat>Breedbeeld</PresentationFormat>
  <Paragraphs>242</Paragraphs>
  <Slides>41</Slides>
  <Notes>41</Notes>
  <HiddenSlides>0</HiddenSlides>
  <MMClips>3</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41</vt:i4>
      </vt:variant>
    </vt:vector>
  </HeadingPairs>
  <TitlesOfParts>
    <vt:vector size="44" baseType="lpstr">
      <vt:lpstr>Arial</vt:lpstr>
      <vt:lpstr>Calibri</vt:lpstr>
      <vt:lpstr>Kantoorthema</vt:lpstr>
      <vt:lpstr>Geweld tegen vrouwen en meisjes:  wat kun jij ertegen doen?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Geweld tegen vrouwen en meisjes:  wat kun jij ertegen doen?</dc:title>
  <dc:subject/>
  <dc:creator>Tjitske Visscher</dc:creator>
  <cp:keywords/>
  <dc:description/>
  <cp:lastModifiedBy>Marian Ellens</cp:lastModifiedBy>
  <cp:revision>29</cp:revision>
  <dcterms:created xsi:type="dcterms:W3CDTF">2021-10-11T12:38:41Z</dcterms:created>
  <dcterms:modified xsi:type="dcterms:W3CDTF">2021-11-13T17:41:45Z</dcterms:modified>
  <cp:category/>
</cp:coreProperties>
</file>